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89" r:id="rId10"/>
    <p:sldId id="290" r:id="rId11"/>
    <p:sldId id="270" r:id="rId12"/>
    <p:sldId id="264" r:id="rId13"/>
    <p:sldId id="275" r:id="rId14"/>
    <p:sldId id="271" r:id="rId15"/>
    <p:sldId id="266" r:id="rId16"/>
    <p:sldId id="276" r:id="rId17"/>
    <p:sldId id="272" r:id="rId18"/>
    <p:sldId id="267" r:id="rId19"/>
    <p:sldId id="277" r:id="rId20"/>
    <p:sldId id="273" r:id="rId21"/>
    <p:sldId id="265" r:id="rId22"/>
    <p:sldId id="278" r:id="rId23"/>
    <p:sldId id="274" r:id="rId24"/>
    <p:sldId id="269" r:id="rId25"/>
    <p:sldId id="279" r:id="rId26"/>
    <p:sldId id="281" r:id="rId27"/>
    <p:sldId id="280" r:id="rId28"/>
    <p:sldId id="282" r:id="rId29"/>
    <p:sldId id="284" r:id="rId30"/>
    <p:sldId id="283" r:id="rId31"/>
    <p:sldId id="285" r:id="rId32"/>
    <p:sldId id="287" r:id="rId33"/>
    <p:sldId id="286" r:id="rId34"/>
    <p:sldId id="288" r:id="rId35"/>
    <p:sldId id="263" r:id="rId36"/>
  </p:sldIdLst>
  <p:sldSz cx="14630400" cy="8229600"/>
  <p:notesSz cx="8229600" cy="14630400"/>
  <p:embeddedFontLst>
    <p:embeddedFont>
      <p:font typeface="Aptos Narrow" panose="020B0004020202020204" pitchFamily="34" charset="0"/>
      <p:regular r:id="rId38"/>
      <p:bold r:id="rId39"/>
      <p:italic r:id="rId40"/>
      <p:boldItalic r:id="rId41"/>
    </p:embeddedFont>
    <p:embeddedFont>
      <p:font typeface="Arimo" panose="020B0604020202020204" charset="0"/>
      <p:regular r:id="rId42"/>
    </p:embeddedFont>
    <p:embeddedFont>
      <p:font typeface="Outfit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17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4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79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322DE-F9EF-139B-4E75-8E068708B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EDF2F3-F190-99CB-F645-B5FB47B04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2350F6-B288-0DA0-2528-0CB58EA3C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91C4C-F0FA-48DA-68EB-F7AF6BDE7F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35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E487F-29A6-CA58-9ED8-339D07946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7FB8C5-9248-F951-D6CA-8FB4A46F9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677076-859B-F425-1231-A7A95AA35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EAA55-6D59-C60A-021F-B63E39A328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75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4899F-CC50-D6EE-238E-9DFD49710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AD0956-C3DA-8F86-B137-5071F336F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BA84D7-7613-D31B-9476-A9E9C1906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69388-927E-7A5E-8860-851695F87C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0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 Visualization of CSE Faculty at NITJ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research project focuses on analyzing and visualizing data collected from the official NITJ website regarding CSE faculty members. The goal is to present a comprehensive overview of their research contributions through various visual representations.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424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98EFB-2842-14A8-27D7-A1A86FCFC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55F6D5B-7C5A-094F-494A-EB2A3B66C6AA}"/>
              </a:ext>
            </a:extLst>
          </p:cNvPr>
          <p:cNvSpPr/>
          <p:nvPr/>
        </p:nvSpPr>
        <p:spPr>
          <a:xfrm>
            <a:off x="-2489510" y="706238"/>
            <a:ext cx="13032137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Dataset Used – Table 2</a:t>
            </a:r>
            <a:endParaRPr lang="en-US" sz="4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CE602-E834-A431-DD8C-585B7DC5BB49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C76B1D0-5C5F-C2B7-0F07-5F064F9DF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885896"/>
              </p:ext>
            </p:extLst>
          </p:nvPr>
        </p:nvGraphicFramePr>
        <p:xfrm>
          <a:off x="825190" y="2643208"/>
          <a:ext cx="13032137" cy="47416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5026">
                  <a:extLst>
                    <a:ext uri="{9D8B030D-6E8A-4147-A177-3AD203B41FA5}">
                      <a16:colId xmlns:a16="http://schemas.microsoft.com/office/drawing/2014/main" val="1478615392"/>
                    </a:ext>
                  </a:extLst>
                </a:gridCol>
                <a:gridCol w="2104248">
                  <a:extLst>
                    <a:ext uri="{9D8B030D-6E8A-4147-A177-3AD203B41FA5}">
                      <a16:colId xmlns:a16="http://schemas.microsoft.com/office/drawing/2014/main" val="3302787644"/>
                    </a:ext>
                  </a:extLst>
                </a:gridCol>
                <a:gridCol w="1226402">
                  <a:extLst>
                    <a:ext uri="{9D8B030D-6E8A-4147-A177-3AD203B41FA5}">
                      <a16:colId xmlns:a16="http://schemas.microsoft.com/office/drawing/2014/main" val="4042639923"/>
                    </a:ext>
                  </a:extLst>
                </a:gridCol>
                <a:gridCol w="1432954">
                  <a:extLst>
                    <a:ext uri="{9D8B030D-6E8A-4147-A177-3AD203B41FA5}">
                      <a16:colId xmlns:a16="http://schemas.microsoft.com/office/drawing/2014/main" val="1582310269"/>
                    </a:ext>
                  </a:extLst>
                </a:gridCol>
                <a:gridCol w="1303859">
                  <a:extLst>
                    <a:ext uri="{9D8B030D-6E8A-4147-A177-3AD203B41FA5}">
                      <a16:colId xmlns:a16="http://schemas.microsoft.com/office/drawing/2014/main" val="3854240325"/>
                    </a:ext>
                  </a:extLst>
                </a:gridCol>
                <a:gridCol w="1445864">
                  <a:extLst>
                    <a:ext uri="{9D8B030D-6E8A-4147-A177-3AD203B41FA5}">
                      <a16:colId xmlns:a16="http://schemas.microsoft.com/office/drawing/2014/main" val="1288618403"/>
                    </a:ext>
                  </a:extLst>
                </a:gridCol>
                <a:gridCol w="1766736">
                  <a:extLst>
                    <a:ext uri="{9D8B030D-6E8A-4147-A177-3AD203B41FA5}">
                      <a16:colId xmlns:a16="http://schemas.microsoft.com/office/drawing/2014/main" val="910950472"/>
                    </a:ext>
                  </a:extLst>
                </a:gridCol>
                <a:gridCol w="47048">
                  <a:extLst>
                    <a:ext uri="{9D8B030D-6E8A-4147-A177-3AD203B41FA5}">
                      <a16:colId xmlns:a16="http://schemas.microsoft.com/office/drawing/2014/main" val="3879038781"/>
                    </a:ext>
                  </a:extLst>
                </a:gridCol>
              </a:tblGrid>
              <a:tr h="86333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PUBLICATION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CITATION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H INDEX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JOURNAL ARTICLE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CONFERENCE PROCEEDING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CO-AUTHOR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85572603"/>
                  </a:ext>
                </a:extLst>
              </a:tr>
              <a:tr h="646392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Dr.</a:t>
                      </a: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Harsh Kumar Verma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1972-2023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93220109"/>
                  </a:ext>
                </a:extLst>
              </a:tr>
              <a:tr h="646392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Dr.Samay</a:t>
                      </a: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Veer Singh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2010-2024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73290648"/>
                  </a:ext>
                </a:extLst>
              </a:tr>
              <a:tr h="646392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Dr. Prashant Kumar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2010-2022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88233619"/>
                  </a:ext>
                </a:extLst>
              </a:tr>
              <a:tr h="646392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Dr.</a:t>
                      </a: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Kuldeep Kumar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1980-2023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8469783"/>
                  </a:ext>
                </a:extLst>
              </a:tr>
              <a:tr h="646392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Dr. Avtar Singh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2023-2024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21440833"/>
                  </a:ext>
                </a:extLst>
              </a:tr>
              <a:tr h="646392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Dr. Krishna Pal Sharma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2014-2024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38109073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4D19467-1977-D65D-C428-322E78124D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10608156" y="187077"/>
            <a:ext cx="3042404" cy="228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29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06228-9FA2-33CC-734E-8FF218ABD6BB}"/>
              </a:ext>
            </a:extLst>
          </p:cNvPr>
          <p:cNvSpPr txBox="1"/>
          <p:nvPr/>
        </p:nvSpPr>
        <p:spPr>
          <a:xfrm>
            <a:off x="1282390" y="379141"/>
            <a:ext cx="11853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FD114-F061-48FB-49E7-319E1ED91F78}"/>
              </a:ext>
            </a:extLst>
          </p:cNvPr>
          <p:cNvSpPr txBox="1"/>
          <p:nvPr/>
        </p:nvSpPr>
        <p:spPr>
          <a:xfrm>
            <a:off x="1081667" y="1583473"/>
            <a:ext cx="1173108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import </a:t>
            </a:r>
            <a:r>
              <a:rPr lang="en-IN" dirty="0" err="1">
                <a:solidFill>
                  <a:srgbClr val="002060"/>
                </a:solidFill>
              </a:rPr>
              <a:t>matplotlib.pyplot</a:t>
            </a:r>
            <a:r>
              <a:rPr lang="en-IN" dirty="0">
                <a:solidFill>
                  <a:srgbClr val="002060"/>
                </a:solidFill>
              </a:rPr>
              <a:t> as </a:t>
            </a:r>
            <a:r>
              <a:rPr lang="en-IN" dirty="0" err="1">
                <a:solidFill>
                  <a:srgbClr val="002060"/>
                </a:solidFill>
              </a:rPr>
              <a:t>plt</a:t>
            </a:r>
            <a:endParaRPr lang="en-IN" dirty="0">
              <a:solidFill>
                <a:srgbClr val="002060"/>
              </a:solidFill>
            </a:endParaRP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professors = ['Amritpal Singh', '</a:t>
            </a:r>
            <a:r>
              <a:rPr lang="en-IN" dirty="0" err="1">
                <a:solidFill>
                  <a:srgbClr val="002060"/>
                </a:solidFill>
              </a:rPr>
              <a:t>Banalaxmi</a:t>
            </a:r>
            <a:r>
              <a:rPr lang="en-IN" dirty="0">
                <a:solidFill>
                  <a:srgbClr val="002060"/>
                </a:solidFill>
              </a:rPr>
              <a:t>', 'Lala Tendu', 'Narendra Pratap', 'Rajneesh', 'Shefali Arora’]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journals = [85, 10, 5, 25, 70, 15]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 err="1">
                <a:solidFill>
                  <a:srgbClr val="002060"/>
                </a:solidFill>
              </a:rPr>
              <a:t>plt.bar</a:t>
            </a:r>
            <a:r>
              <a:rPr lang="en-IN" dirty="0">
                <a:solidFill>
                  <a:srgbClr val="002060"/>
                </a:solidFill>
              </a:rPr>
              <a:t>(professors, journals, </a:t>
            </a:r>
            <a:r>
              <a:rPr lang="en-IN" dirty="0" err="1">
                <a:solidFill>
                  <a:srgbClr val="002060"/>
                </a:solidFill>
              </a:rPr>
              <a:t>color</a:t>
            </a:r>
            <a:r>
              <a:rPr lang="en-IN" dirty="0">
                <a:solidFill>
                  <a:srgbClr val="002060"/>
                </a:solidFill>
              </a:rPr>
              <a:t>='</a:t>
            </a:r>
            <a:r>
              <a:rPr lang="en-IN" dirty="0" err="1">
                <a:solidFill>
                  <a:srgbClr val="002060"/>
                </a:solidFill>
              </a:rPr>
              <a:t>lightblue</a:t>
            </a:r>
            <a:r>
              <a:rPr lang="en-IN" dirty="0">
                <a:solidFill>
                  <a:srgbClr val="002060"/>
                </a:solidFill>
              </a:rPr>
              <a:t>’)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 err="1">
                <a:solidFill>
                  <a:srgbClr val="002060"/>
                </a:solidFill>
              </a:rPr>
              <a:t>plt.title</a:t>
            </a:r>
            <a:r>
              <a:rPr lang="en-IN" dirty="0">
                <a:solidFill>
                  <a:srgbClr val="002060"/>
                </a:solidFill>
              </a:rPr>
              <a:t>('Number of Journal Published by Professor’)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 err="1">
                <a:solidFill>
                  <a:srgbClr val="002060"/>
                </a:solidFill>
              </a:rPr>
              <a:t>plt.xlabel</a:t>
            </a:r>
            <a:r>
              <a:rPr lang="en-IN" dirty="0">
                <a:solidFill>
                  <a:srgbClr val="002060"/>
                </a:solidFill>
              </a:rPr>
              <a:t>('Professor Name’)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 err="1">
                <a:solidFill>
                  <a:srgbClr val="002060"/>
                </a:solidFill>
              </a:rPr>
              <a:t>plt.ylabel</a:t>
            </a:r>
            <a:r>
              <a:rPr lang="en-IN" dirty="0">
                <a:solidFill>
                  <a:srgbClr val="002060"/>
                </a:solidFill>
              </a:rPr>
              <a:t>('No of Journals’)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 err="1">
                <a:solidFill>
                  <a:srgbClr val="002060"/>
                </a:solidFill>
              </a:rPr>
              <a:t>plt.xticks</a:t>
            </a:r>
            <a:r>
              <a:rPr lang="en-IN" dirty="0">
                <a:solidFill>
                  <a:srgbClr val="002060"/>
                </a:solidFill>
              </a:rPr>
              <a:t>(rotation=45, ha='right’)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 err="1">
                <a:solidFill>
                  <a:srgbClr val="002060"/>
                </a:solidFill>
              </a:rPr>
              <a:t>plt.tight_layout</a:t>
            </a:r>
            <a:r>
              <a:rPr lang="en-IN" dirty="0">
                <a:solidFill>
                  <a:srgbClr val="002060"/>
                </a:solidFill>
              </a:rPr>
              <a:t>()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 err="1">
                <a:solidFill>
                  <a:srgbClr val="002060"/>
                </a:solidFill>
              </a:rPr>
              <a:t>plt.show</a:t>
            </a:r>
            <a:r>
              <a:rPr lang="en-IN" dirty="0">
                <a:solidFill>
                  <a:srgbClr val="002060"/>
                </a:solidFill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7C5A6-867A-30B9-6094-DD0F9268E7C7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5732F-7D73-AFF5-395C-B065DED1D65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0563" t="13189" r="27399" b="13792"/>
          <a:stretch/>
        </p:blipFill>
        <p:spPr>
          <a:xfrm>
            <a:off x="12690086" y="379141"/>
            <a:ext cx="1542739" cy="20072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66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437E9-C2F9-EB8D-EABB-B790638BC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0" y="842962"/>
            <a:ext cx="7505700" cy="6543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6C2383-2C10-358D-208F-82C7C6E74B4F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</p:spTree>
    <p:extLst>
      <p:ext uri="{BB962C8B-B14F-4D97-AF65-F5344CB8AC3E}">
        <p14:creationId xmlns:p14="http://schemas.microsoft.com/office/powerpoint/2010/main" val="3711129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041DA-E73E-8EEE-3A1B-9232C103B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08221-6C92-40C9-6465-0227AC6CE39F}"/>
              </a:ext>
            </a:extLst>
          </p:cNvPr>
          <p:cNvSpPr txBox="1"/>
          <p:nvPr/>
        </p:nvSpPr>
        <p:spPr>
          <a:xfrm>
            <a:off x="1282390" y="379141"/>
            <a:ext cx="11853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D51E26-F25A-E1A1-FF7C-D4BA59B6EB11}"/>
              </a:ext>
            </a:extLst>
          </p:cNvPr>
          <p:cNvSpPr txBox="1"/>
          <p:nvPr/>
        </p:nvSpPr>
        <p:spPr>
          <a:xfrm>
            <a:off x="1343722" y="2107581"/>
            <a:ext cx="77333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graph highlights the variation in journal publications among professors.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Amritpal Singh stands out with the highest number of journals published, indicating exceptional research output.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Rajneesh follows as the second-highest contributor.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In contrast, professors like Narendra Pratap, Shefali Arora, </a:t>
            </a:r>
            <a:r>
              <a:rPr lang="en-US" dirty="0" err="1">
                <a:solidFill>
                  <a:srgbClr val="002060"/>
                </a:solidFill>
              </a:rPr>
              <a:t>Banalaxmi</a:t>
            </a:r>
            <a:r>
              <a:rPr lang="en-US" dirty="0">
                <a:solidFill>
                  <a:srgbClr val="002060"/>
                </a:solidFill>
              </a:rPr>
              <a:t>, and Lala Tendu have considerably fewer publications, with </a:t>
            </a:r>
            <a:r>
              <a:rPr lang="en-US" dirty="0" err="1">
                <a:solidFill>
                  <a:srgbClr val="002060"/>
                </a:solidFill>
              </a:rPr>
              <a:t>Banalaxmi</a:t>
            </a:r>
            <a:r>
              <a:rPr lang="en-US" dirty="0">
                <a:solidFill>
                  <a:srgbClr val="002060"/>
                </a:solidFill>
              </a:rPr>
              <a:t> and Lala Tendu at the lowest.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This disparity suggests differences in research focus, experience, or productivity among the faculty members.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Professors with higher journal contributions may be leading in academic activities, while those with lower counts may need additional support or resources to enhance their research output.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3B400-8505-9BE5-A62F-14001F064151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0E36D-96B4-DAA7-81E6-B9B9EB00829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5678" r="25903"/>
          <a:stretch/>
        </p:blipFill>
        <p:spPr>
          <a:xfrm>
            <a:off x="10103005" y="2213267"/>
            <a:ext cx="3801575" cy="44163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83326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D76CD-2C85-BE59-FF60-A7049DE75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A9E96D-B5B6-C0B8-6CBA-50716BAE4A87}"/>
              </a:ext>
            </a:extLst>
          </p:cNvPr>
          <p:cNvSpPr txBox="1"/>
          <p:nvPr/>
        </p:nvSpPr>
        <p:spPr>
          <a:xfrm>
            <a:off x="1282390" y="379141"/>
            <a:ext cx="11853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07FE5-AF43-E876-64CA-C8CF45F73610}"/>
              </a:ext>
            </a:extLst>
          </p:cNvPr>
          <p:cNvSpPr txBox="1"/>
          <p:nvPr/>
        </p:nvSpPr>
        <p:spPr>
          <a:xfrm>
            <a:off x="1081667" y="1583473"/>
            <a:ext cx="1173108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import </a:t>
            </a:r>
            <a:r>
              <a:rPr lang="en-IN" dirty="0" err="1">
                <a:solidFill>
                  <a:srgbClr val="002060"/>
                </a:solidFill>
              </a:rPr>
              <a:t>matplotlib.pyplot</a:t>
            </a:r>
            <a:r>
              <a:rPr lang="en-IN" dirty="0">
                <a:solidFill>
                  <a:srgbClr val="002060"/>
                </a:solidFill>
              </a:rPr>
              <a:t> as </a:t>
            </a:r>
            <a:r>
              <a:rPr lang="en-IN" dirty="0" err="1">
                <a:solidFill>
                  <a:srgbClr val="002060"/>
                </a:solidFill>
              </a:rPr>
              <a:t>plt</a:t>
            </a:r>
            <a:endParaRPr lang="en-IN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import </a:t>
            </a:r>
            <a:r>
              <a:rPr lang="en-IN" dirty="0" err="1">
                <a:solidFill>
                  <a:srgbClr val="002060"/>
                </a:solidFill>
              </a:rPr>
              <a:t>numpy</a:t>
            </a:r>
            <a:r>
              <a:rPr lang="en-IN" dirty="0">
                <a:solidFill>
                  <a:srgbClr val="002060"/>
                </a:solidFill>
              </a:rPr>
              <a:t> as np</a:t>
            </a:r>
          </a:p>
          <a:p>
            <a:r>
              <a:rPr lang="en-IN" dirty="0">
                <a:solidFill>
                  <a:srgbClr val="002060"/>
                </a:solidFill>
              </a:rPr>
              <a:t>professors = ['Rajneesh', 'Amritpal Singh', 'Narendra Pratap', 'Shefali Arora', '</a:t>
            </a:r>
            <a:r>
              <a:rPr lang="en-IN" dirty="0" err="1">
                <a:solidFill>
                  <a:srgbClr val="002060"/>
                </a:solidFill>
              </a:rPr>
              <a:t>Banalaxmi</a:t>
            </a:r>
            <a:r>
              <a:rPr lang="en-IN" dirty="0">
                <a:solidFill>
                  <a:srgbClr val="002060"/>
                </a:solidFill>
              </a:rPr>
              <a:t>', 'Lala Tendu']citations = [300, 500, 200, 100, 120, 50]</a:t>
            </a:r>
          </a:p>
          <a:p>
            <a:r>
              <a:rPr lang="en-IN" dirty="0">
                <a:solidFill>
                  <a:srgbClr val="002060"/>
                </a:solidFill>
              </a:rPr>
              <a:t>journal = [50, 100, 40, 20, 30, 10]</a:t>
            </a:r>
          </a:p>
          <a:p>
            <a:r>
              <a:rPr lang="en-IN" dirty="0" err="1">
                <a:solidFill>
                  <a:srgbClr val="002060"/>
                </a:solidFill>
              </a:rPr>
              <a:t>h_index</a:t>
            </a:r>
            <a:r>
              <a:rPr lang="en-IN" dirty="0">
                <a:solidFill>
                  <a:srgbClr val="002060"/>
                </a:solidFill>
              </a:rPr>
              <a:t> = [30, 60, 20, 10, 15, 5]</a:t>
            </a:r>
          </a:p>
          <a:p>
            <a:r>
              <a:rPr lang="en-IN" dirty="0">
                <a:solidFill>
                  <a:srgbClr val="002060"/>
                </a:solidFill>
              </a:rPr>
              <a:t>publications = [20, 40, 15, 10, 10, 5]</a:t>
            </a:r>
          </a:p>
          <a:p>
            <a:r>
              <a:rPr lang="en-IN" dirty="0">
                <a:solidFill>
                  <a:srgbClr val="002060"/>
                </a:solidFill>
              </a:rPr>
              <a:t>citations = </a:t>
            </a:r>
            <a:r>
              <a:rPr lang="en-IN" dirty="0" err="1">
                <a:solidFill>
                  <a:srgbClr val="002060"/>
                </a:solidFill>
              </a:rPr>
              <a:t>np.array</a:t>
            </a:r>
            <a:r>
              <a:rPr lang="en-IN" dirty="0">
                <a:solidFill>
                  <a:srgbClr val="002060"/>
                </a:solidFill>
              </a:rPr>
              <a:t>(citations)</a:t>
            </a:r>
          </a:p>
          <a:p>
            <a:r>
              <a:rPr lang="en-IN" dirty="0">
                <a:solidFill>
                  <a:srgbClr val="002060"/>
                </a:solidFill>
              </a:rPr>
              <a:t>journal = </a:t>
            </a:r>
            <a:r>
              <a:rPr lang="en-IN" dirty="0" err="1">
                <a:solidFill>
                  <a:srgbClr val="002060"/>
                </a:solidFill>
              </a:rPr>
              <a:t>np.array</a:t>
            </a:r>
            <a:r>
              <a:rPr lang="en-IN" dirty="0">
                <a:solidFill>
                  <a:srgbClr val="002060"/>
                </a:solidFill>
              </a:rPr>
              <a:t>(journal)</a:t>
            </a:r>
          </a:p>
          <a:p>
            <a:r>
              <a:rPr lang="en-IN" dirty="0" err="1">
                <a:solidFill>
                  <a:srgbClr val="002060"/>
                </a:solidFill>
              </a:rPr>
              <a:t>h_index</a:t>
            </a:r>
            <a:r>
              <a:rPr lang="en-IN" dirty="0">
                <a:solidFill>
                  <a:srgbClr val="002060"/>
                </a:solidFill>
              </a:rPr>
              <a:t> = </a:t>
            </a:r>
            <a:r>
              <a:rPr lang="en-IN" dirty="0" err="1">
                <a:solidFill>
                  <a:srgbClr val="002060"/>
                </a:solidFill>
              </a:rPr>
              <a:t>np.array</a:t>
            </a:r>
            <a:r>
              <a:rPr lang="en-IN" dirty="0">
                <a:solidFill>
                  <a:srgbClr val="002060"/>
                </a:solidFill>
              </a:rPr>
              <a:t>(</a:t>
            </a:r>
            <a:r>
              <a:rPr lang="en-IN" dirty="0" err="1">
                <a:solidFill>
                  <a:srgbClr val="002060"/>
                </a:solidFill>
              </a:rPr>
              <a:t>h_index</a:t>
            </a:r>
            <a:r>
              <a:rPr lang="en-IN" dirty="0">
                <a:solidFill>
                  <a:srgbClr val="002060"/>
                </a:solidFill>
              </a:rPr>
              <a:t>)</a:t>
            </a:r>
          </a:p>
          <a:p>
            <a:r>
              <a:rPr lang="en-IN" dirty="0">
                <a:solidFill>
                  <a:srgbClr val="002060"/>
                </a:solidFill>
              </a:rPr>
              <a:t>publications = </a:t>
            </a:r>
            <a:r>
              <a:rPr lang="en-IN" dirty="0" err="1">
                <a:solidFill>
                  <a:srgbClr val="002060"/>
                </a:solidFill>
              </a:rPr>
              <a:t>np.array</a:t>
            </a:r>
            <a:r>
              <a:rPr lang="en-IN" dirty="0">
                <a:solidFill>
                  <a:srgbClr val="002060"/>
                </a:solidFill>
              </a:rPr>
              <a:t>(publications)</a:t>
            </a:r>
          </a:p>
          <a:p>
            <a:r>
              <a:rPr lang="en-IN" dirty="0">
                <a:solidFill>
                  <a:srgbClr val="002060"/>
                </a:solidFill>
              </a:rPr>
              <a:t>x = </a:t>
            </a:r>
            <a:r>
              <a:rPr lang="en-IN" dirty="0" err="1">
                <a:solidFill>
                  <a:srgbClr val="002060"/>
                </a:solidFill>
              </a:rPr>
              <a:t>np.arange</a:t>
            </a:r>
            <a:r>
              <a:rPr lang="en-IN" dirty="0">
                <a:solidFill>
                  <a:srgbClr val="002060"/>
                </a:solidFill>
              </a:rPr>
              <a:t>(</a:t>
            </a:r>
            <a:r>
              <a:rPr lang="en-IN" dirty="0" err="1">
                <a:solidFill>
                  <a:srgbClr val="002060"/>
                </a:solidFill>
              </a:rPr>
              <a:t>len</a:t>
            </a:r>
            <a:r>
              <a:rPr lang="en-IN" dirty="0">
                <a:solidFill>
                  <a:srgbClr val="002060"/>
                </a:solidFill>
              </a:rPr>
              <a:t>(professors))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plt.bar</a:t>
            </a:r>
            <a:r>
              <a:rPr lang="en-IN" dirty="0">
                <a:solidFill>
                  <a:srgbClr val="002060"/>
                </a:solidFill>
              </a:rPr>
              <a:t>(x, citations, label='Citations', </a:t>
            </a:r>
            <a:r>
              <a:rPr lang="en-IN" dirty="0" err="1">
                <a:solidFill>
                  <a:srgbClr val="002060"/>
                </a:solidFill>
              </a:rPr>
              <a:t>color</a:t>
            </a:r>
            <a:r>
              <a:rPr lang="en-IN" dirty="0">
                <a:solidFill>
                  <a:srgbClr val="002060"/>
                </a:solidFill>
              </a:rPr>
              <a:t>='orange’)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plt.bar</a:t>
            </a:r>
            <a:r>
              <a:rPr lang="en-IN" dirty="0">
                <a:solidFill>
                  <a:srgbClr val="002060"/>
                </a:solidFill>
              </a:rPr>
              <a:t>(x, journal, bottom=citations, label='Journal', </a:t>
            </a:r>
            <a:r>
              <a:rPr lang="en-IN" dirty="0" err="1">
                <a:solidFill>
                  <a:srgbClr val="002060"/>
                </a:solidFill>
              </a:rPr>
              <a:t>color</a:t>
            </a:r>
            <a:r>
              <a:rPr lang="en-IN" dirty="0">
                <a:solidFill>
                  <a:srgbClr val="002060"/>
                </a:solidFill>
              </a:rPr>
              <a:t>='red’)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plt.bar</a:t>
            </a:r>
            <a:r>
              <a:rPr lang="en-IN" dirty="0">
                <a:solidFill>
                  <a:srgbClr val="002060"/>
                </a:solidFill>
              </a:rPr>
              <a:t>(x, </a:t>
            </a:r>
            <a:r>
              <a:rPr lang="en-IN" dirty="0" err="1">
                <a:solidFill>
                  <a:srgbClr val="002060"/>
                </a:solidFill>
              </a:rPr>
              <a:t>h_index</a:t>
            </a:r>
            <a:r>
              <a:rPr lang="en-IN" dirty="0">
                <a:solidFill>
                  <a:srgbClr val="002060"/>
                </a:solidFill>
              </a:rPr>
              <a:t>, bottom=citations + journal, label='H-Index', </a:t>
            </a:r>
            <a:r>
              <a:rPr lang="en-IN" dirty="0" err="1">
                <a:solidFill>
                  <a:srgbClr val="002060"/>
                </a:solidFill>
              </a:rPr>
              <a:t>color</a:t>
            </a:r>
            <a:r>
              <a:rPr lang="en-IN" dirty="0">
                <a:solidFill>
                  <a:srgbClr val="002060"/>
                </a:solidFill>
              </a:rPr>
              <a:t>='pink’)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plt.bar</a:t>
            </a:r>
            <a:r>
              <a:rPr lang="en-IN" dirty="0">
                <a:solidFill>
                  <a:srgbClr val="002060"/>
                </a:solidFill>
              </a:rPr>
              <a:t>(x, publications, bottom=citations + journal + </a:t>
            </a:r>
            <a:r>
              <a:rPr lang="en-IN" dirty="0" err="1">
                <a:solidFill>
                  <a:srgbClr val="002060"/>
                </a:solidFill>
              </a:rPr>
              <a:t>h_index</a:t>
            </a:r>
            <a:r>
              <a:rPr lang="en-IN" dirty="0">
                <a:solidFill>
                  <a:srgbClr val="002060"/>
                </a:solidFill>
              </a:rPr>
              <a:t>, label='Publications', </a:t>
            </a:r>
            <a:r>
              <a:rPr lang="en-IN" dirty="0" err="1">
                <a:solidFill>
                  <a:srgbClr val="002060"/>
                </a:solidFill>
              </a:rPr>
              <a:t>color</a:t>
            </a:r>
            <a:r>
              <a:rPr lang="en-IN" dirty="0">
                <a:solidFill>
                  <a:srgbClr val="002060"/>
                </a:solidFill>
              </a:rPr>
              <a:t>='magenta’)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plt.xticks</a:t>
            </a:r>
            <a:r>
              <a:rPr lang="en-IN" dirty="0">
                <a:solidFill>
                  <a:srgbClr val="002060"/>
                </a:solidFill>
              </a:rPr>
              <a:t>(x, professors, rotation=45, ha='right’)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plt.ylabel</a:t>
            </a:r>
            <a:r>
              <a:rPr lang="en-IN" dirty="0">
                <a:solidFill>
                  <a:srgbClr val="002060"/>
                </a:solidFill>
              </a:rPr>
              <a:t>('Metrics’)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plt.title</a:t>
            </a:r>
            <a:r>
              <a:rPr lang="en-IN" dirty="0">
                <a:solidFill>
                  <a:srgbClr val="002060"/>
                </a:solidFill>
              </a:rPr>
              <a:t>('Stacked Bar Chart of Selected Academic Metrics for Professors’)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plt.legend</a:t>
            </a:r>
            <a:r>
              <a:rPr lang="en-IN" dirty="0">
                <a:solidFill>
                  <a:srgbClr val="002060"/>
                </a:solidFill>
              </a:rPr>
              <a:t>(title='Metrics’)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plt.tight_layout</a:t>
            </a:r>
            <a:r>
              <a:rPr lang="en-IN" dirty="0">
                <a:solidFill>
                  <a:srgbClr val="002060"/>
                </a:solidFill>
              </a:rPr>
              <a:t>()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plt.show</a:t>
            </a:r>
            <a:r>
              <a:rPr lang="en-IN" dirty="0">
                <a:solidFill>
                  <a:srgbClr val="002060"/>
                </a:solidFill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4FED6-859A-570F-C681-0C7FB0970A7A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CEF335-0E0A-2507-94DB-F4147B42A9F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</a:blip>
          <a:srcRect l="17963" r="15985"/>
          <a:stretch/>
        </p:blipFill>
        <p:spPr>
          <a:xfrm>
            <a:off x="12666727" y="404369"/>
            <a:ext cx="1570211" cy="13653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1411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FAEAB1-F623-3FEA-238F-DF84C81E9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485775"/>
            <a:ext cx="12096750" cy="7258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EBF4D6-59B9-50B6-D22F-623845E2EE13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</p:spTree>
    <p:extLst>
      <p:ext uri="{BB962C8B-B14F-4D97-AF65-F5344CB8AC3E}">
        <p14:creationId xmlns:p14="http://schemas.microsoft.com/office/powerpoint/2010/main" val="3497053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0836E-F29F-1C43-98DC-EDA165D81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C45510-DE9B-9A71-9227-198DE2906F72}"/>
              </a:ext>
            </a:extLst>
          </p:cNvPr>
          <p:cNvSpPr txBox="1"/>
          <p:nvPr/>
        </p:nvSpPr>
        <p:spPr>
          <a:xfrm>
            <a:off x="1282390" y="379141"/>
            <a:ext cx="11853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2F1E9-7CDC-6E66-4DF0-267BF9F5F91D}"/>
              </a:ext>
            </a:extLst>
          </p:cNvPr>
          <p:cNvSpPr txBox="1"/>
          <p:nvPr/>
        </p:nvSpPr>
        <p:spPr>
          <a:xfrm>
            <a:off x="1343721" y="2219093"/>
            <a:ext cx="59714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graph illustrates the academic metrics of professors.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Amritpal Singh leads across all metrics (Citations, Journal, H-Index, and Publications), showing exceptional academic performance.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Rajneesh and Narendra Pratap follow, contributing significantly.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In contrast, Shefali Arora, </a:t>
            </a:r>
            <a:r>
              <a:rPr lang="en-US" dirty="0" err="1">
                <a:solidFill>
                  <a:srgbClr val="002060"/>
                </a:solidFill>
              </a:rPr>
              <a:t>Banalaxmi</a:t>
            </a:r>
            <a:r>
              <a:rPr lang="en-US" dirty="0">
                <a:solidFill>
                  <a:srgbClr val="002060"/>
                </a:solidFill>
              </a:rPr>
              <a:t>, and Lala Tendu have lower metrics, highlighting disparities in research productivity among professors.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C8CC5-EE03-9E7E-82BA-016F3C142DBA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C557E-F12C-AE2C-6DE5-5505299C18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12394" y="1866267"/>
            <a:ext cx="5103245" cy="510324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8548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A3B19-942A-B29A-F3FE-3C3553212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02A18B-B6DB-A891-27A2-816DC7C5B560}"/>
              </a:ext>
            </a:extLst>
          </p:cNvPr>
          <p:cNvSpPr txBox="1"/>
          <p:nvPr/>
        </p:nvSpPr>
        <p:spPr>
          <a:xfrm>
            <a:off x="1282390" y="379141"/>
            <a:ext cx="11853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7703D-E059-B3B9-D63E-56B17C5A2694}"/>
              </a:ext>
            </a:extLst>
          </p:cNvPr>
          <p:cNvSpPr txBox="1"/>
          <p:nvPr/>
        </p:nvSpPr>
        <p:spPr>
          <a:xfrm>
            <a:off x="1081667" y="1471960"/>
            <a:ext cx="1173108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import </a:t>
            </a:r>
            <a:r>
              <a:rPr lang="en-IN" dirty="0" err="1">
                <a:solidFill>
                  <a:srgbClr val="002060"/>
                </a:solidFill>
              </a:rPr>
              <a:t>matplotlib.pyplot</a:t>
            </a:r>
            <a:r>
              <a:rPr lang="en-IN" dirty="0">
                <a:solidFill>
                  <a:srgbClr val="002060"/>
                </a:solidFill>
              </a:rPr>
              <a:t> as </a:t>
            </a:r>
            <a:r>
              <a:rPr lang="en-IN" dirty="0" err="1">
                <a:solidFill>
                  <a:srgbClr val="002060"/>
                </a:solidFill>
              </a:rPr>
              <a:t>plt</a:t>
            </a:r>
            <a:endParaRPr lang="en-IN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professors = ['Amritpal Singh', '</a:t>
            </a:r>
            <a:r>
              <a:rPr lang="en-IN" dirty="0" err="1">
                <a:solidFill>
                  <a:srgbClr val="002060"/>
                </a:solidFill>
              </a:rPr>
              <a:t>Banalaxmi</a:t>
            </a:r>
            <a:r>
              <a:rPr lang="en-IN" dirty="0">
                <a:solidFill>
                  <a:srgbClr val="002060"/>
                </a:solidFill>
              </a:rPr>
              <a:t>', 'Lala Tendu', 'Narendra Pratap', 'Rajneesh', 'Shefali Arora’]</a:t>
            </a:r>
          </a:p>
          <a:p>
            <a:r>
              <a:rPr lang="en-IN" dirty="0">
                <a:solidFill>
                  <a:srgbClr val="002060"/>
                </a:solidFill>
              </a:rPr>
              <a:t>citation = [500, 50, 30, 300, 400, 100]</a:t>
            </a:r>
          </a:p>
          <a:p>
            <a:r>
              <a:rPr lang="en-IN" dirty="0">
                <a:solidFill>
                  <a:srgbClr val="002060"/>
                </a:solidFill>
              </a:rPr>
              <a:t>journal = [80, 10, 5, 20, 70, 15]</a:t>
            </a:r>
          </a:p>
          <a:p>
            <a:r>
              <a:rPr lang="en-IN" dirty="0" err="1">
                <a:solidFill>
                  <a:srgbClr val="002060"/>
                </a:solidFill>
              </a:rPr>
              <a:t>conference_proceedings</a:t>
            </a:r>
            <a:r>
              <a:rPr lang="en-IN" dirty="0">
                <a:solidFill>
                  <a:srgbClr val="002060"/>
                </a:solidFill>
              </a:rPr>
              <a:t> = [10, 5, 3, 8, 10, 2]</a:t>
            </a:r>
          </a:p>
          <a:p>
            <a:r>
              <a:rPr lang="en-IN" dirty="0">
                <a:solidFill>
                  <a:srgbClr val="002060"/>
                </a:solidFill>
              </a:rPr>
              <a:t>books = [5, 2, 1, 3, 4, 1]</a:t>
            </a:r>
          </a:p>
          <a:p>
            <a:r>
              <a:rPr lang="en-IN" dirty="0" err="1">
                <a:solidFill>
                  <a:srgbClr val="002060"/>
                </a:solidFill>
              </a:rPr>
              <a:t>h_index</a:t>
            </a:r>
            <a:r>
              <a:rPr lang="en-IN" dirty="0">
                <a:solidFill>
                  <a:srgbClr val="002060"/>
                </a:solidFill>
              </a:rPr>
              <a:t> = [100, 20, 10, 50, 70, 25]</a:t>
            </a:r>
          </a:p>
          <a:p>
            <a:r>
              <a:rPr lang="en-IN" dirty="0" err="1">
                <a:solidFill>
                  <a:srgbClr val="002060"/>
                </a:solidFill>
              </a:rPr>
              <a:t>co_author</a:t>
            </a:r>
            <a:r>
              <a:rPr lang="en-IN" dirty="0">
                <a:solidFill>
                  <a:srgbClr val="002060"/>
                </a:solidFill>
              </a:rPr>
              <a:t> = [10, 5, 3, 8, 12, 5]</a:t>
            </a:r>
          </a:p>
          <a:p>
            <a:r>
              <a:rPr lang="en-IN" dirty="0">
                <a:solidFill>
                  <a:srgbClr val="002060"/>
                </a:solidFill>
              </a:rPr>
              <a:t>publication = [50, 15, 8, 30, 40, 10]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plt.plot</a:t>
            </a:r>
            <a:r>
              <a:rPr lang="en-IN" dirty="0">
                <a:solidFill>
                  <a:srgbClr val="002060"/>
                </a:solidFill>
              </a:rPr>
              <a:t>(professors, citation, marker='o', label='Citation’)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plt.plot</a:t>
            </a:r>
            <a:r>
              <a:rPr lang="en-IN" dirty="0">
                <a:solidFill>
                  <a:srgbClr val="002060"/>
                </a:solidFill>
              </a:rPr>
              <a:t>(professors, journal, marker='o', label='Journal’)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plt.plot</a:t>
            </a:r>
            <a:r>
              <a:rPr lang="en-IN" dirty="0">
                <a:solidFill>
                  <a:srgbClr val="002060"/>
                </a:solidFill>
              </a:rPr>
              <a:t>(professors, </a:t>
            </a:r>
            <a:r>
              <a:rPr lang="en-IN" dirty="0" err="1">
                <a:solidFill>
                  <a:srgbClr val="002060"/>
                </a:solidFill>
              </a:rPr>
              <a:t>conference_proceedings</a:t>
            </a:r>
            <a:r>
              <a:rPr lang="en-IN" dirty="0">
                <a:solidFill>
                  <a:srgbClr val="002060"/>
                </a:solidFill>
              </a:rPr>
              <a:t>, marker='o', label='</a:t>
            </a:r>
            <a:r>
              <a:rPr lang="en-IN" dirty="0" err="1">
                <a:solidFill>
                  <a:srgbClr val="002060"/>
                </a:solidFill>
              </a:rPr>
              <a:t>Conference_Proceedings</a:t>
            </a:r>
            <a:r>
              <a:rPr lang="en-IN" dirty="0">
                <a:solidFill>
                  <a:srgbClr val="002060"/>
                </a:solidFill>
              </a:rPr>
              <a:t>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plt.plot</a:t>
            </a:r>
            <a:r>
              <a:rPr lang="en-IN" dirty="0">
                <a:solidFill>
                  <a:srgbClr val="002060"/>
                </a:solidFill>
              </a:rPr>
              <a:t>(professors, books, marker='o', label='Books’)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plt.plot</a:t>
            </a:r>
            <a:r>
              <a:rPr lang="en-IN" dirty="0">
                <a:solidFill>
                  <a:srgbClr val="002060"/>
                </a:solidFill>
              </a:rPr>
              <a:t>(professors, </a:t>
            </a:r>
            <a:r>
              <a:rPr lang="en-IN" dirty="0" err="1">
                <a:solidFill>
                  <a:srgbClr val="002060"/>
                </a:solidFill>
              </a:rPr>
              <a:t>h_index</a:t>
            </a:r>
            <a:r>
              <a:rPr lang="en-IN" dirty="0">
                <a:solidFill>
                  <a:srgbClr val="002060"/>
                </a:solidFill>
              </a:rPr>
              <a:t>, marker='o', label='</a:t>
            </a:r>
            <a:r>
              <a:rPr lang="en-IN" dirty="0" err="1">
                <a:solidFill>
                  <a:srgbClr val="002060"/>
                </a:solidFill>
              </a:rPr>
              <a:t>H_Index</a:t>
            </a:r>
            <a:r>
              <a:rPr lang="en-IN" dirty="0">
                <a:solidFill>
                  <a:srgbClr val="002060"/>
                </a:solidFill>
              </a:rPr>
              <a:t>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plt.plot</a:t>
            </a:r>
            <a:r>
              <a:rPr lang="en-IN" dirty="0">
                <a:solidFill>
                  <a:srgbClr val="002060"/>
                </a:solidFill>
              </a:rPr>
              <a:t>(professors, </a:t>
            </a:r>
            <a:r>
              <a:rPr lang="en-IN" dirty="0" err="1">
                <a:solidFill>
                  <a:srgbClr val="002060"/>
                </a:solidFill>
              </a:rPr>
              <a:t>co_author</a:t>
            </a:r>
            <a:r>
              <a:rPr lang="en-IN" dirty="0">
                <a:solidFill>
                  <a:srgbClr val="002060"/>
                </a:solidFill>
              </a:rPr>
              <a:t>, marker='o', label='</a:t>
            </a:r>
            <a:r>
              <a:rPr lang="en-IN" dirty="0" err="1">
                <a:solidFill>
                  <a:srgbClr val="002060"/>
                </a:solidFill>
              </a:rPr>
              <a:t>Co_Author</a:t>
            </a:r>
            <a:r>
              <a:rPr lang="en-IN" dirty="0">
                <a:solidFill>
                  <a:srgbClr val="002060"/>
                </a:solidFill>
              </a:rPr>
              <a:t>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plt.plot</a:t>
            </a:r>
            <a:r>
              <a:rPr lang="en-IN" dirty="0">
                <a:solidFill>
                  <a:srgbClr val="002060"/>
                </a:solidFill>
              </a:rPr>
              <a:t>(professors, publication, marker='o', label='Publication’)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plt.title</a:t>
            </a:r>
            <a:r>
              <a:rPr lang="en-IN" dirty="0">
                <a:solidFill>
                  <a:srgbClr val="002060"/>
                </a:solidFill>
              </a:rPr>
              <a:t>('Line Chart of Academic Metrics for Professors’)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plt.xlabel</a:t>
            </a:r>
            <a:r>
              <a:rPr lang="en-IN" dirty="0">
                <a:solidFill>
                  <a:srgbClr val="002060"/>
                </a:solidFill>
              </a:rPr>
              <a:t>('Professors’)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plt.ylabel</a:t>
            </a:r>
            <a:r>
              <a:rPr lang="en-IN" dirty="0">
                <a:solidFill>
                  <a:srgbClr val="002060"/>
                </a:solidFill>
              </a:rPr>
              <a:t>('Value’)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plt.legend</a:t>
            </a:r>
            <a:r>
              <a:rPr lang="en-IN" dirty="0">
                <a:solidFill>
                  <a:srgbClr val="002060"/>
                </a:solidFill>
              </a:rPr>
              <a:t>(title='Variable’)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plt.xticks</a:t>
            </a:r>
            <a:r>
              <a:rPr lang="en-IN" dirty="0">
                <a:solidFill>
                  <a:srgbClr val="002060"/>
                </a:solidFill>
              </a:rPr>
              <a:t>(rotation=45, ha='right’)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plt.tight_layout</a:t>
            </a:r>
            <a:r>
              <a:rPr lang="en-IN" dirty="0">
                <a:solidFill>
                  <a:srgbClr val="002060"/>
                </a:solidFill>
              </a:rPr>
              <a:t>()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plt.show</a:t>
            </a:r>
            <a:r>
              <a:rPr lang="en-IN" dirty="0">
                <a:solidFill>
                  <a:srgbClr val="002060"/>
                </a:solidFill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EA939-B501-B96C-A98B-F69B3822E6C5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8D471-4F8A-D9F1-1BCE-5783AA625A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0927" t="-4293" r="3463" b="4293"/>
          <a:stretch/>
        </p:blipFill>
        <p:spPr>
          <a:xfrm>
            <a:off x="11858200" y="-90821"/>
            <a:ext cx="2688939" cy="23556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01463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0AE06E-63B4-559B-DE09-0E140B4E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480" y="853440"/>
            <a:ext cx="7927638" cy="64125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50CA7B-39D6-49C4-1E9F-D64311A06108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</p:spTree>
    <p:extLst>
      <p:ext uri="{BB962C8B-B14F-4D97-AF65-F5344CB8AC3E}">
        <p14:creationId xmlns:p14="http://schemas.microsoft.com/office/powerpoint/2010/main" val="3879233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1008B-6FEA-F164-961F-0FFC564C3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437C44-0C67-705D-D973-57FE5B8842D9}"/>
              </a:ext>
            </a:extLst>
          </p:cNvPr>
          <p:cNvSpPr txBox="1"/>
          <p:nvPr/>
        </p:nvSpPr>
        <p:spPr>
          <a:xfrm>
            <a:off x="1282390" y="379141"/>
            <a:ext cx="11853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C706C-080F-4DD7-E668-1A10BBE782EE}"/>
              </a:ext>
            </a:extLst>
          </p:cNvPr>
          <p:cNvSpPr txBox="1"/>
          <p:nvPr/>
        </p:nvSpPr>
        <p:spPr>
          <a:xfrm>
            <a:off x="1401956" y="2040674"/>
            <a:ext cx="67830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graph shows academic metrics for six professors.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Key </a:t>
            </a:r>
            <a:r>
              <a:rPr lang="en-US" dirty="0" err="1">
                <a:solidFill>
                  <a:srgbClr val="002060"/>
                </a:solidFill>
              </a:rPr>
              <a:t>takeaways:Amritpal</a:t>
            </a:r>
            <a:r>
              <a:rPr lang="en-US" dirty="0">
                <a:solidFill>
                  <a:srgbClr val="002060"/>
                </a:solidFill>
              </a:rPr>
              <a:t> Singh leads in citations and total publications.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Shefali Arora excels in journal publications.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Narendra Pratap focuses on conference proceedings.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2060"/>
                </a:solidFill>
              </a:rPr>
              <a:t>Banalaxmi</a:t>
            </a:r>
            <a:r>
              <a:rPr lang="en-US" dirty="0">
                <a:solidFill>
                  <a:srgbClr val="002060"/>
                </a:solidFill>
              </a:rPr>
              <a:t> has the most book publications.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Rajneesh has the highest H-index and co-authors.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Remember, this is a limited view.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More data is needed for a complete analysis.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BC3541-7AC1-8066-5BC3-4B446080FC10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FD0FEF-EB86-217D-401B-306070345C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21958" y="2040674"/>
            <a:ext cx="4336605" cy="4336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2310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5FDA5-9901-5503-887B-A91AB5268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F3EF918-B428-0D80-1141-BBF51F394F30}"/>
              </a:ext>
            </a:extLst>
          </p:cNvPr>
          <p:cNvSpPr/>
          <p:nvPr/>
        </p:nvSpPr>
        <p:spPr>
          <a:xfrm>
            <a:off x="6190774" y="874752"/>
            <a:ext cx="6519982" cy="628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Group Members</a:t>
            </a:r>
            <a:endParaRPr lang="en-US" sz="39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EEB71BB-2282-2526-4E4F-A73AD025259D}"/>
              </a:ext>
            </a:extLst>
          </p:cNvPr>
          <p:cNvSpPr/>
          <p:nvPr/>
        </p:nvSpPr>
        <p:spPr>
          <a:xfrm>
            <a:off x="6190774" y="1805464"/>
            <a:ext cx="7735253" cy="5219803"/>
          </a:xfrm>
          <a:prstGeom prst="roundRect">
            <a:avLst>
              <a:gd name="adj" fmla="val 152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D0F5FEBE-2B60-96E9-47D7-44FAB57A4622}"/>
              </a:ext>
            </a:extLst>
          </p:cNvPr>
          <p:cNvSpPr/>
          <p:nvPr/>
        </p:nvSpPr>
        <p:spPr>
          <a:xfrm>
            <a:off x="6198394" y="1813084"/>
            <a:ext cx="7720013" cy="9005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91B2E45-2FF5-85E9-2DFD-0E73798B1C2B}"/>
              </a:ext>
            </a:extLst>
          </p:cNvPr>
          <p:cNvSpPr/>
          <p:nvPr/>
        </p:nvSpPr>
        <p:spPr>
          <a:xfrm>
            <a:off x="6399609" y="1941433"/>
            <a:ext cx="113776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Student Name</a:t>
            </a:r>
            <a:endParaRPr lang="en-US" sz="15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4505C36-9DFD-E3C5-DD9E-8ED65AFDC1C4}"/>
              </a:ext>
            </a:extLst>
          </p:cNvPr>
          <p:cNvSpPr/>
          <p:nvPr/>
        </p:nvSpPr>
        <p:spPr>
          <a:xfrm>
            <a:off x="7947422" y="1941433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Roll Number</a:t>
            </a: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C52C2A96-B4E2-2782-13A5-B15864C51334}"/>
              </a:ext>
            </a:extLst>
          </p:cNvPr>
          <p:cNvSpPr/>
          <p:nvPr/>
        </p:nvSpPr>
        <p:spPr>
          <a:xfrm>
            <a:off x="9491424" y="1941433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Branch</a:t>
            </a:r>
            <a:endParaRPr lang="en-US" sz="15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9A47A34-2687-2A9C-8D0D-80B6CA16305B}"/>
              </a:ext>
            </a:extLst>
          </p:cNvPr>
          <p:cNvSpPr/>
          <p:nvPr/>
        </p:nvSpPr>
        <p:spPr>
          <a:xfrm>
            <a:off x="11035427" y="1941433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Group</a:t>
            </a:r>
            <a:endParaRPr lang="en-US" sz="15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16EE95BC-794C-9FA2-65B3-A515216880D8}"/>
              </a:ext>
            </a:extLst>
          </p:cNvPr>
          <p:cNvSpPr/>
          <p:nvPr/>
        </p:nvSpPr>
        <p:spPr>
          <a:xfrm>
            <a:off x="12579429" y="1941433"/>
            <a:ext cx="113776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Subject</a:t>
            </a:r>
            <a:endParaRPr lang="en-US" sz="155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2F528225-FA1F-0AC1-6882-0FAFA7221595}"/>
              </a:ext>
            </a:extLst>
          </p:cNvPr>
          <p:cNvSpPr/>
          <p:nvPr/>
        </p:nvSpPr>
        <p:spPr>
          <a:xfrm>
            <a:off x="6198394" y="2713673"/>
            <a:ext cx="7720013" cy="6438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C1B83C5C-E66A-6985-F1CA-A0B680928919}"/>
              </a:ext>
            </a:extLst>
          </p:cNvPr>
          <p:cNvSpPr/>
          <p:nvPr/>
        </p:nvSpPr>
        <p:spPr>
          <a:xfrm>
            <a:off x="6399609" y="2842022"/>
            <a:ext cx="1346596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Abhay Bansal</a:t>
            </a:r>
            <a:endParaRPr lang="en-US" sz="15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58B90A6E-7D6A-3866-53E7-B8E94DBF2C11}"/>
              </a:ext>
            </a:extLst>
          </p:cNvPr>
          <p:cNvSpPr/>
          <p:nvPr/>
        </p:nvSpPr>
        <p:spPr>
          <a:xfrm>
            <a:off x="7947422" y="2842022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23103002</a:t>
            </a:r>
          </a:p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B7B85B6A-C10F-689E-097C-FBDFA2E9B9AB}"/>
              </a:ext>
            </a:extLst>
          </p:cNvPr>
          <p:cNvSpPr/>
          <p:nvPr/>
        </p:nvSpPr>
        <p:spPr>
          <a:xfrm>
            <a:off x="9491424" y="2842022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CSE</a:t>
            </a:r>
            <a:endParaRPr lang="en-US" sz="155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5776B13E-641B-2BB8-486C-9E3E4CFE40D3}"/>
              </a:ext>
            </a:extLst>
          </p:cNvPr>
          <p:cNvSpPr/>
          <p:nvPr/>
        </p:nvSpPr>
        <p:spPr>
          <a:xfrm>
            <a:off x="11035427" y="2842022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G1</a:t>
            </a:r>
            <a:endParaRPr lang="en-US" sz="155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9965FEA6-8C49-8C41-855A-70B8BE92EB5E}"/>
              </a:ext>
            </a:extLst>
          </p:cNvPr>
          <p:cNvSpPr/>
          <p:nvPr/>
        </p:nvSpPr>
        <p:spPr>
          <a:xfrm>
            <a:off x="12579429" y="2842022"/>
            <a:ext cx="1137761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DVPD</a:t>
            </a:r>
            <a:endParaRPr lang="en-US" sz="15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6E9BB0-D8F4-76D7-F5D3-59C98D10A343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sp>
        <p:nvSpPr>
          <p:cNvPr id="29" name="Shape 8">
            <a:extLst>
              <a:ext uri="{FF2B5EF4-FFF2-40B4-BE49-F238E27FC236}">
                <a16:creationId xmlns:a16="http://schemas.microsoft.com/office/drawing/2014/main" id="{38123740-FEE4-4089-B07A-E45D3968F1D8}"/>
              </a:ext>
            </a:extLst>
          </p:cNvPr>
          <p:cNvSpPr/>
          <p:nvPr/>
        </p:nvSpPr>
        <p:spPr>
          <a:xfrm>
            <a:off x="6206014" y="4403760"/>
            <a:ext cx="7720013" cy="6438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9">
            <a:extLst>
              <a:ext uri="{FF2B5EF4-FFF2-40B4-BE49-F238E27FC236}">
                <a16:creationId xmlns:a16="http://schemas.microsoft.com/office/drawing/2014/main" id="{C6F1C344-E987-6B99-1357-22F34E85C8CD}"/>
              </a:ext>
            </a:extLst>
          </p:cNvPr>
          <p:cNvSpPr/>
          <p:nvPr/>
        </p:nvSpPr>
        <p:spPr>
          <a:xfrm>
            <a:off x="6407229" y="4588662"/>
            <a:ext cx="1353106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Aman Kumar</a:t>
            </a:r>
            <a:endParaRPr lang="en-US" sz="1550" dirty="0"/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CA061086-4623-FCB9-6A43-FFDC136FEAB0}"/>
              </a:ext>
            </a:extLst>
          </p:cNvPr>
          <p:cNvSpPr/>
          <p:nvPr/>
        </p:nvSpPr>
        <p:spPr>
          <a:xfrm>
            <a:off x="7961552" y="4603133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23103011</a:t>
            </a:r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36FC8DBA-70D1-4540-232E-85D0335C235A}"/>
              </a:ext>
            </a:extLst>
          </p:cNvPr>
          <p:cNvSpPr/>
          <p:nvPr/>
        </p:nvSpPr>
        <p:spPr>
          <a:xfrm>
            <a:off x="9499044" y="4588662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CSE</a:t>
            </a:r>
            <a:endParaRPr lang="en-US" sz="1550" dirty="0"/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1AC75065-DEE4-6F31-6618-34A21E08DA6B}"/>
              </a:ext>
            </a:extLst>
          </p:cNvPr>
          <p:cNvSpPr/>
          <p:nvPr/>
        </p:nvSpPr>
        <p:spPr>
          <a:xfrm>
            <a:off x="11043047" y="4588662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G1</a:t>
            </a:r>
            <a:endParaRPr lang="en-US" sz="1550" dirty="0"/>
          </a:p>
        </p:txBody>
      </p:sp>
      <p:sp>
        <p:nvSpPr>
          <p:cNvPr id="35" name="Text 13">
            <a:extLst>
              <a:ext uri="{FF2B5EF4-FFF2-40B4-BE49-F238E27FC236}">
                <a16:creationId xmlns:a16="http://schemas.microsoft.com/office/drawing/2014/main" id="{3E1D647A-BCDC-0F57-B6E9-73D9D755E984}"/>
              </a:ext>
            </a:extLst>
          </p:cNvPr>
          <p:cNvSpPr/>
          <p:nvPr/>
        </p:nvSpPr>
        <p:spPr>
          <a:xfrm>
            <a:off x="12587049" y="4588662"/>
            <a:ext cx="1137761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DVPD</a:t>
            </a:r>
            <a:endParaRPr lang="en-US" sz="1550" dirty="0"/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E17633BC-EB8A-8135-E42D-177A959FFD07}"/>
              </a:ext>
            </a:extLst>
          </p:cNvPr>
          <p:cNvSpPr/>
          <p:nvPr/>
        </p:nvSpPr>
        <p:spPr>
          <a:xfrm>
            <a:off x="6399609" y="3558585"/>
            <a:ext cx="1338976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Aditya Kumar Maurya</a:t>
            </a:r>
            <a:endParaRPr lang="en-US" sz="1550" dirty="0"/>
          </a:p>
        </p:txBody>
      </p:sp>
      <p:sp>
        <p:nvSpPr>
          <p:cNvPr id="37" name="Text 10">
            <a:extLst>
              <a:ext uri="{FF2B5EF4-FFF2-40B4-BE49-F238E27FC236}">
                <a16:creationId xmlns:a16="http://schemas.microsoft.com/office/drawing/2014/main" id="{33040FB0-40E5-2608-797A-23C1F47337B0}"/>
              </a:ext>
            </a:extLst>
          </p:cNvPr>
          <p:cNvSpPr/>
          <p:nvPr/>
        </p:nvSpPr>
        <p:spPr>
          <a:xfrm>
            <a:off x="7947422" y="3558585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23103008</a:t>
            </a:r>
          </a:p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38" name="Text 11">
            <a:extLst>
              <a:ext uri="{FF2B5EF4-FFF2-40B4-BE49-F238E27FC236}">
                <a16:creationId xmlns:a16="http://schemas.microsoft.com/office/drawing/2014/main" id="{0878130C-8CCF-3F27-912C-3C8E7CCA487F}"/>
              </a:ext>
            </a:extLst>
          </p:cNvPr>
          <p:cNvSpPr/>
          <p:nvPr/>
        </p:nvSpPr>
        <p:spPr>
          <a:xfrm>
            <a:off x="9491424" y="3558585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CSE</a:t>
            </a:r>
            <a:endParaRPr lang="en-US" sz="1550" dirty="0"/>
          </a:p>
        </p:txBody>
      </p:sp>
      <p:sp>
        <p:nvSpPr>
          <p:cNvPr id="39" name="Text 12">
            <a:extLst>
              <a:ext uri="{FF2B5EF4-FFF2-40B4-BE49-F238E27FC236}">
                <a16:creationId xmlns:a16="http://schemas.microsoft.com/office/drawing/2014/main" id="{47E6BDA6-0820-4756-6501-E8893B80ACC4}"/>
              </a:ext>
            </a:extLst>
          </p:cNvPr>
          <p:cNvSpPr/>
          <p:nvPr/>
        </p:nvSpPr>
        <p:spPr>
          <a:xfrm>
            <a:off x="11035427" y="3558585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G1</a:t>
            </a:r>
            <a:endParaRPr lang="en-US" sz="1550" dirty="0"/>
          </a:p>
        </p:txBody>
      </p:sp>
      <p:sp>
        <p:nvSpPr>
          <p:cNvPr id="40" name="Text 13">
            <a:extLst>
              <a:ext uri="{FF2B5EF4-FFF2-40B4-BE49-F238E27FC236}">
                <a16:creationId xmlns:a16="http://schemas.microsoft.com/office/drawing/2014/main" id="{DC334BAC-A421-962D-15A9-9079C2D14472}"/>
              </a:ext>
            </a:extLst>
          </p:cNvPr>
          <p:cNvSpPr/>
          <p:nvPr/>
        </p:nvSpPr>
        <p:spPr>
          <a:xfrm>
            <a:off x="12579429" y="3558585"/>
            <a:ext cx="1137761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DVPD</a:t>
            </a:r>
            <a:endParaRPr lang="en-US" sz="1550" dirty="0"/>
          </a:p>
        </p:txBody>
      </p:sp>
      <p:sp>
        <p:nvSpPr>
          <p:cNvPr id="41" name="Text 9">
            <a:extLst>
              <a:ext uri="{FF2B5EF4-FFF2-40B4-BE49-F238E27FC236}">
                <a16:creationId xmlns:a16="http://schemas.microsoft.com/office/drawing/2014/main" id="{8E644372-06CD-B51B-11A5-D6B4569EBC42}"/>
              </a:ext>
            </a:extLst>
          </p:cNvPr>
          <p:cNvSpPr/>
          <p:nvPr/>
        </p:nvSpPr>
        <p:spPr>
          <a:xfrm>
            <a:off x="6399609" y="5279497"/>
            <a:ext cx="113776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Ankit Singh</a:t>
            </a:r>
            <a:endParaRPr lang="en-US" sz="1550" dirty="0"/>
          </a:p>
        </p:txBody>
      </p:sp>
      <p:sp>
        <p:nvSpPr>
          <p:cNvPr id="42" name="Text 10">
            <a:extLst>
              <a:ext uri="{FF2B5EF4-FFF2-40B4-BE49-F238E27FC236}">
                <a16:creationId xmlns:a16="http://schemas.microsoft.com/office/drawing/2014/main" id="{5CF5FD11-8D70-5972-9118-A657AE61C67E}"/>
              </a:ext>
            </a:extLst>
          </p:cNvPr>
          <p:cNvSpPr/>
          <p:nvPr/>
        </p:nvSpPr>
        <p:spPr>
          <a:xfrm>
            <a:off x="7947422" y="5279497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23103014</a:t>
            </a:r>
          </a:p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43" name="Text 11">
            <a:extLst>
              <a:ext uri="{FF2B5EF4-FFF2-40B4-BE49-F238E27FC236}">
                <a16:creationId xmlns:a16="http://schemas.microsoft.com/office/drawing/2014/main" id="{4A90E743-7E55-5D42-6038-E8EC4B314DE5}"/>
              </a:ext>
            </a:extLst>
          </p:cNvPr>
          <p:cNvSpPr/>
          <p:nvPr/>
        </p:nvSpPr>
        <p:spPr>
          <a:xfrm>
            <a:off x="9491424" y="5279497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CSE</a:t>
            </a:r>
            <a:endParaRPr lang="en-US" sz="1550" dirty="0"/>
          </a:p>
        </p:txBody>
      </p:sp>
      <p:sp>
        <p:nvSpPr>
          <p:cNvPr id="44" name="Text 12">
            <a:extLst>
              <a:ext uri="{FF2B5EF4-FFF2-40B4-BE49-F238E27FC236}">
                <a16:creationId xmlns:a16="http://schemas.microsoft.com/office/drawing/2014/main" id="{A88FC20F-D5A5-28AA-31C0-65A281DE0D70}"/>
              </a:ext>
            </a:extLst>
          </p:cNvPr>
          <p:cNvSpPr/>
          <p:nvPr/>
        </p:nvSpPr>
        <p:spPr>
          <a:xfrm>
            <a:off x="11035427" y="5279497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G1</a:t>
            </a:r>
            <a:endParaRPr lang="en-US" sz="1550" dirty="0"/>
          </a:p>
        </p:txBody>
      </p:sp>
      <p:sp>
        <p:nvSpPr>
          <p:cNvPr id="45" name="Text 13">
            <a:extLst>
              <a:ext uri="{FF2B5EF4-FFF2-40B4-BE49-F238E27FC236}">
                <a16:creationId xmlns:a16="http://schemas.microsoft.com/office/drawing/2014/main" id="{9F2BE5FA-0988-4C54-3BC8-2348278E3BE4}"/>
              </a:ext>
            </a:extLst>
          </p:cNvPr>
          <p:cNvSpPr/>
          <p:nvPr/>
        </p:nvSpPr>
        <p:spPr>
          <a:xfrm>
            <a:off x="12579429" y="5279497"/>
            <a:ext cx="1137761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DVPD</a:t>
            </a:r>
            <a:endParaRPr lang="en-US" sz="1550" dirty="0"/>
          </a:p>
        </p:txBody>
      </p:sp>
      <p:sp>
        <p:nvSpPr>
          <p:cNvPr id="46" name="Shape 8">
            <a:extLst>
              <a:ext uri="{FF2B5EF4-FFF2-40B4-BE49-F238E27FC236}">
                <a16:creationId xmlns:a16="http://schemas.microsoft.com/office/drawing/2014/main" id="{C2BB44CD-991C-CC7E-BA23-5C56B26D568D}"/>
              </a:ext>
            </a:extLst>
          </p:cNvPr>
          <p:cNvSpPr/>
          <p:nvPr/>
        </p:nvSpPr>
        <p:spPr>
          <a:xfrm>
            <a:off x="6206014" y="5902272"/>
            <a:ext cx="7720013" cy="9406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7" name="Text 9">
            <a:extLst>
              <a:ext uri="{FF2B5EF4-FFF2-40B4-BE49-F238E27FC236}">
                <a16:creationId xmlns:a16="http://schemas.microsoft.com/office/drawing/2014/main" id="{D3F9B7C6-ADCD-0477-11DD-D2B975B82CD8}"/>
              </a:ext>
            </a:extLst>
          </p:cNvPr>
          <p:cNvSpPr/>
          <p:nvPr/>
        </p:nvSpPr>
        <p:spPr>
          <a:xfrm>
            <a:off x="6407229" y="6087174"/>
            <a:ext cx="1353106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Harshit Kumar Vaibhav</a:t>
            </a:r>
            <a:endParaRPr lang="en-US" sz="1550" dirty="0"/>
          </a:p>
        </p:txBody>
      </p:sp>
      <p:sp>
        <p:nvSpPr>
          <p:cNvPr id="48" name="Text 10">
            <a:extLst>
              <a:ext uri="{FF2B5EF4-FFF2-40B4-BE49-F238E27FC236}">
                <a16:creationId xmlns:a16="http://schemas.microsoft.com/office/drawing/2014/main" id="{6D23F10F-A429-1D88-2BB7-A630253DF93F}"/>
              </a:ext>
            </a:extLst>
          </p:cNvPr>
          <p:cNvSpPr/>
          <p:nvPr/>
        </p:nvSpPr>
        <p:spPr>
          <a:xfrm>
            <a:off x="7961552" y="6101645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23103065</a:t>
            </a:r>
          </a:p>
        </p:txBody>
      </p:sp>
      <p:sp>
        <p:nvSpPr>
          <p:cNvPr id="49" name="Text 11">
            <a:extLst>
              <a:ext uri="{FF2B5EF4-FFF2-40B4-BE49-F238E27FC236}">
                <a16:creationId xmlns:a16="http://schemas.microsoft.com/office/drawing/2014/main" id="{BDDF898B-16ED-C337-5748-A9797F0EF27A}"/>
              </a:ext>
            </a:extLst>
          </p:cNvPr>
          <p:cNvSpPr/>
          <p:nvPr/>
        </p:nvSpPr>
        <p:spPr>
          <a:xfrm>
            <a:off x="9499044" y="6087174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CSE</a:t>
            </a:r>
            <a:endParaRPr lang="en-US" sz="1550" dirty="0"/>
          </a:p>
        </p:txBody>
      </p:sp>
      <p:sp>
        <p:nvSpPr>
          <p:cNvPr id="50" name="Text 12">
            <a:extLst>
              <a:ext uri="{FF2B5EF4-FFF2-40B4-BE49-F238E27FC236}">
                <a16:creationId xmlns:a16="http://schemas.microsoft.com/office/drawing/2014/main" id="{C68CBFC2-E57A-E0A7-FE07-369609188739}"/>
              </a:ext>
            </a:extLst>
          </p:cNvPr>
          <p:cNvSpPr/>
          <p:nvPr/>
        </p:nvSpPr>
        <p:spPr>
          <a:xfrm>
            <a:off x="11043047" y="6087174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G3</a:t>
            </a:r>
            <a:endParaRPr lang="en-US" sz="1550" dirty="0"/>
          </a:p>
        </p:txBody>
      </p:sp>
      <p:sp>
        <p:nvSpPr>
          <p:cNvPr id="51" name="Text 13">
            <a:extLst>
              <a:ext uri="{FF2B5EF4-FFF2-40B4-BE49-F238E27FC236}">
                <a16:creationId xmlns:a16="http://schemas.microsoft.com/office/drawing/2014/main" id="{84A24E42-61FA-807E-232D-B20F3BF08B06}"/>
              </a:ext>
            </a:extLst>
          </p:cNvPr>
          <p:cNvSpPr/>
          <p:nvPr/>
        </p:nvSpPr>
        <p:spPr>
          <a:xfrm>
            <a:off x="12587049" y="6087174"/>
            <a:ext cx="1137761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DVPD</a:t>
            </a:r>
            <a:endParaRPr lang="en-US" sz="155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14AE50A-D070-E870-D0D6-8FFBA78E543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8400"/>
          <a:stretch/>
        </p:blipFill>
        <p:spPr>
          <a:xfrm>
            <a:off x="529776" y="1933559"/>
            <a:ext cx="4787054" cy="4688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22924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C71D8-B259-211F-A165-2F26D1671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DA8F4-8C44-CD38-0E6C-55EC2A96A511}"/>
              </a:ext>
            </a:extLst>
          </p:cNvPr>
          <p:cNvSpPr txBox="1"/>
          <p:nvPr/>
        </p:nvSpPr>
        <p:spPr>
          <a:xfrm>
            <a:off x="1282390" y="379141"/>
            <a:ext cx="11853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6A285F-06E6-89A8-696F-7F3954E61464}"/>
              </a:ext>
            </a:extLst>
          </p:cNvPr>
          <p:cNvSpPr txBox="1"/>
          <p:nvPr/>
        </p:nvSpPr>
        <p:spPr>
          <a:xfrm>
            <a:off x="1343721" y="1884555"/>
            <a:ext cx="1173108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import </a:t>
            </a:r>
            <a:r>
              <a:rPr lang="en-IN" dirty="0" err="1">
                <a:solidFill>
                  <a:srgbClr val="002060"/>
                </a:solidFill>
              </a:rPr>
              <a:t>matplotlib.pyplot</a:t>
            </a:r>
            <a:r>
              <a:rPr lang="en-IN" dirty="0">
                <a:solidFill>
                  <a:srgbClr val="002060"/>
                </a:solidFill>
              </a:rPr>
              <a:t> as </a:t>
            </a:r>
            <a:r>
              <a:rPr lang="en-IN" dirty="0" err="1">
                <a:solidFill>
                  <a:srgbClr val="002060"/>
                </a:solidFill>
              </a:rPr>
              <a:t>plt</a:t>
            </a:r>
            <a:endParaRPr lang="en-IN" dirty="0">
              <a:solidFill>
                <a:srgbClr val="002060"/>
              </a:solidFill>
            </a:endParaRP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professors = ['Amritpal Singh', '</a:t>
            </a:r>
            <a:r>
              <a:rPr lang="en-IN" dirty="0" err="1">
                <a:solidFill>
                  <a:srgbClr val="002060"/>
                </a:solidFill>
              </a:rPr>
              <a:t>Banalaxmi</a:t>
            </a:r>
            <a:r>
              <a:rPr lang="en-IN" dirty="0">
                <a:solidFill>
                  <a:srgbClr val="002060"/>
                </a:solidFill>
              </a:rPr>
              <a:t>', 'Lala Tendu', 'Narendra Pratap', 'Rajneesh', 'Shefali Arora’]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 err="1">
                <a:solidFill>
                  <a:srgbClr val="002060"/>
                </a:solidFill>
              </a:rPr>
              <a:t>h_index</a:t>
            </a:r>
            <a:r>
              <a:rPr lang="en-IN" dirty="0">
                <a:solidFill>
                  <a:srgbClr val="002060"/>
                </a:solidFill>
              </a:rPr>
              <a:t> = [20, 3, 5, 10, 10, 6]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 err="1">
                <a:solidFill>
                  <a:srgbClr val="002060"/>
                </a:solidFill>
              </a:rPr>
              <a:t>plt.scatter</a:t>
            </a:r>
            <a:r>
              <a:rPr lang="en-IN" dirty="0">
                <a:solidFill>
                  <a:srgbClr val="002060"/>
                </a:solidFill>
              </a:rPr>
              <a:t>(professors, </a:t>
            </a:r>
            <a:r>
              <a:rPr lang="en-IN" dirty="0" err="1">
                <a:solidFill>
                  <a:srgbClr val="002060"/>
                </a:solidFill>
              </a:rPr>
              <a:t>h_index</a:t>
            </a:r>
            <a:r>
              <a:rPr lang="en-IN" dirty="0">
                <a:solidFill>
                  <a:srgbClr val="002060"/>
                </a:solidFill>
              </a:rPr>
              <a:t>, </a:t>
            </a:r>
            <a:r>
              <a:rPr lang="en-IN" dirty="0" err="1">
                <a:solidFill>
                  <a:srgbClr val="002060"/>
                </a:solidFill>
              </a:rPr>
              <a:t>color</a:t>
            </a:r>
            <a:r>
              <a:rPr lang="en-IN" dirty="0">
                <a:solidFill>
                  <a:srgbClr val="002060"/>
                </a:solidFill>
              </a:rPr>
              <a:t>='blue’)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 err="1">
                <a:solidFill>
                  <a:srgbClr val="002060"/>
                </a:solidFill>
              </a:rPr>
              <a:t>plt.title</a:t>
            </a:r>
            <a:r>
              <a:rPr lang="en-IN" dirty="0">
                <a:solidFill>
                  <a:srgbClr val="002060"/>
                </a:solidFill>
              </a:rPr>
              <a:t>('Scatter plot of H. Index of different faculty member’)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 err="1">
                <a:solidFill>
                  <a:srgbClr val="002060"/>
                </a:solidFill>
              </a:rPr>
              <a:t>plt.xlabel</a:t>
            </a:r>
            <a:r>
              <a:rPr lang="en-IN" dirty="0">
                <a:solidFill>
                  <a:srgbClr val="002060"/>
                </a:solidFill>
              </a:rPr>
              <a:t>('Professor name’)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 err="1">
                <a:solidFill>
                  <a:srgbClr val="002060"/>
                </a:solidFill>
              </a:rPr>
              <a:t>plt.ylabel</a:t>
            </a:r>
            <a:r>
              <a:rPr lang="en-IN" dirty="0">
                <a:solidFill>
                  <a:srgbClr val="002060"/>
                </a:solidFill>
              </a:rPr>
              <a:t>('H. Index’)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 err="1">
                <a:solidFill>
                  <a:srgbClr val="002060"/>
                </a:solidFill>
              </a:rPr>
              <a:t>plt.xticks</a:t>
            </a:r>
            <a:r>
              <a:rPr lang="en-IN" dirty="0">
                <a:solidFill>
                  <a:srgbClr val="002060"/>
                </a:solidFill>
              </a:rPr>
              <a:t>(rotation=45)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 err="1">
                <a:solidFill>
                  <a:srgbClr val="002060"/>
                </a:solidFill>
              </a:rPr>
              <a:t>plt.show</a:t>
            </a:r>
            <a:r>
              <a:rPr lang="en-IN" dirty="0">
                <a:solidFill>
                  <a:srgbClr val="002060"/>
                </a:solidFill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63732A-CE41-FC7F-DA60-5D31294914AF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D59068-BBDA-1204-CF5F-E746B51007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0563" t="13189" r="27399" b="13792"/>
          <a:stretch/>
        </p:blipFill>
        <p:spPr>
          <a:xfrm>
            <a:off x="12690086" y="379141"/>
            <a:ext cx="1542739" cy="20072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2461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95FBA4-D4B6-D74D-EFB9-8CBA0C50D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0" y="842962"/>
            <a:ext cx="7505700" cy="6543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4A4F3A-C7BA-89FB-731C-9708860FF3A5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</p:spTree>
    <p:extLst>
      <p:ext uri="{BB962C8B-B14F-4D97-AF65-F5344CB8AC3E}">
        <p14:creationId xmlns:p14="http://schemas.microsoft.com/office/powerpoint/2010/main" val="1474734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3B54-58F3-085A-EC2E-BD6B92018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949C71-0D7B-E03B-FA08-BB3E85B407E3}"/>
              </a:ext>
            </a:extLst>
          </p:cNvPr>
          <p:cNvSpPr txBox="1"/>
          <p:nvPr/>
        </p:nvSpPr>
        <p:spPr>
          <a:xfrm>
            <a:off x="1282390" y="289931"/>
            <a:ext cx="11853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47E6F3-74BD-C707-264A-2EAED2520FEA}"/>
              </a:ext>
            </a:extLst>
          </p:cNvPr>
          <p:cNvSpPr txBox="1"/>
          <p:nvPr/>
        </p:nvSpPr>
        <p:spPr>
          <a:xfrm>
            <a:off x="1282390" y="1499622"/>
            <a:ext cx="654576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scatter plot illustrates the H-index of six faculty members.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H-index is a measure of a researcher's scientific research output and citation impact.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 higher H-index generally signifies a greater research influence.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From the plot, we can observe </a:t>
            </a:r>
            <a:r>
              <a:rPr lang="en-US" dirty="0" err="1">
                <a:solidFill>
                  <a:srgbClr val="002060"/>
                </a:solidFill>
              </a:rPr>
              <a:t>that:Amritpal</a:t>
            </a:r>
            <a:r>
              <a:rPr lang="en-US" dirty="0">
                <a:solidFill>
                  <a:srgbClr val="002060"/>
                </a:solidFill>
              </a:rPr>
              <a:t> Singh holds the highest H-index, suggesting a substantial impact of their </a:t>
            </a:r>
            <a:r>
              <a:rPr lang="en-US" dirty="0" err="1">
                <a:solidFill>
                  <a:srgbClr val="002060"/>
                </a:solidFill>
              </a:rPr>
              <a:t>research.Rajneesh</a:t>
            </a:r>
            <a:r>
              <a:rPr lang="en-US" dirty="0">
                <a:solidFill>
                  <a:srgbClr val="002060"/>
                </a:solidFill>
              </a:rPr>
              <a:t> and </a:t>
            </a:r>
            <a:r>
              <a:rPr lang="en-US" dirty="0" err="1">
                <a:solidFill>
                  <a:srgbClr val="002060"/>
                </a:solidFill>
              </a:rPr>
              <a:t>Banalaxmi</a:t>
            </a:r>
            <a:r>
              <a:rPr lang="en-US" dirty="0">
                <a:solidFill>
                  <a:srgbClr val="002060"/>
                </a:solidFill>
              </a:rPr>
              <a:t> also exhibit relatively high H-indices, indicating significant research contributions.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remaining faculty members, Lala Tendu, Narendra Pratap, and Shefali Arora, have lower H-indices, suggesting a lower level of research impact compared to the top performers.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It's important to note that while H-index is a valuable metric, it should be considered in conjunction with other factors like the specific research field, publication quality, and citation patterns to get a comprehensive understanding of a researcher's impact.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8ED85-98EE-38AA-328A-62B0BC4D8F45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80BAF6-1727-E73C-8148-F791B86D0C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rcRect b="9897"/>
          <a:stretch/>
        </p:blipFill>
        <p:spPr>
          <a:xfrm>
            <a:off x="8258623" y="1905000"/>
            <a:ext cx="6288516" cy="4419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4994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0CEBB-4373-CCA9-86DE-94E348D60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A6D992-F76F-DF92-101C-A42F93442636}"/>
              </a:ext>
            </a:extLst>
          </p:cNvPr>
          <p:cNvSpPr txBox="1"/>
          <p:nvPr/>
        </p:nvSpPr>
        <p:spPr>
          <a:xfrm>
            <a:off x="1282390" y="379141"/>
            <a:ext cx="11853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75A9A-1E77-714E-E6EC-D7571A1640B5}"/>
              </a:ext>
            </a:extLst>
          </p:cNvPr>
          <p:cNvSpPr txBox="1"/>
          <p:nvPr/>
        </p:nvSpPr>
        <p:spPr>
          <a:xfrm>
            <a:off x="1081667" y="1471960"/>
            <a:ext cx="117310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import </a:t>
            </a:r>
            <a:r>
              <a:rPr lang="en-IN" dirty="0" err="1">
                <a:solidFill>
                  <a:srgbClr val="002060"/>
                </a:solidFill>
              </a:rPr>
              <a:t>matplotlib.pyplot</a:t>
            </a:r>
            <a:r>
              <a:rPr lang="en-IN" dirty="0">
                <a:solidFill>
                  <a:srgbClr val="002060"/>
                </a:solidFill>
              </a:rPr>
              <a:t> as </a:t>
            </a:r>
            <a:r>
              <a:rPr lang="en-IN" dirty="0" err="1">
                <a:solidFill>
                  <a:srgbClr val="002060"/>
                </a:solidFill>
              </a:rPr>
              <a:t>plt</a:t>
            </a:r>
            <a:endParaRPr lang="en-IN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import seaborn as </a:t>
            </a:r>
            <a:r>
              <a:rPr lang="en-IN" dirty="0" err="1">
                <a:solidFill>
                  <a:srgbClr val="002060"/>
                </a:solidFill>
              </a:rPr>
              <a:t>sns</a:t>
            </a:r>
            <a:endParaRPr lang="en-IN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import </a:t>
            </a:r>
            <a:r>
              <a:rPr lang="en-IN" dirty="0" err="1">
                <a:solidFill>
                  <a:srgbClr val="002060"/>
                </a:solidFill>
              </a:rPr>
              <a:t>numpy</a:t>
            </a:r>
            <a:r>
              <a:rPr lang="en-IN" dirty="0">
                <a:solidFill>
                  <a:srgbClr val="002060"/>
                </a:solidFill>
              </a:rPr>
              <a:t> as np</a:t>
            </a:r>
          </a:p>
          <a:p>
            <a:r>
              <a:rPr lang="en-IN" dirty="0">
                <a:solidFill>
                  <a:srgbClr val="002060"/>
                </a:solidFill>
              </a:rPr>
              <a:t>import pandas as pd</a:t>
            </a:r>
          </a:p>
          <a:p>
            <a:r>
              <a:rPr lang="en-IN" dirty="0">
                <a:solidFill>
                  <a:srgbClr val="002060"/>
                </a:solidFill>
              </a:rPr>
              <a:t># Data from the stacked bar </a:t>
            </a:r>
          </a:p>
          <a:p>
            <a:r>
              <a:rPr lang="en-IN" dirty="0" err="1">
                <a:solidFill>
                  <a:srgbClr val="002060"/>
                </a:solidFill>
              </a:rPr>
              <a:t>chartdata</a:t>
            </a:r>
            <a:r>
              <a:rPr lang="en-IN" dirty="0">
                <a:solidFill>
                  <a:srgbClr val="002060"/>
                </a:solidFill>
              </a:rPr>
              <a:t> = {    "Professors": ["Rajneesh", "Amritpal Singh", "Narendra Pratap", "Shefali Arora", "</a:t>
            </a:r>
            <a:r>
              <a:rPr lang="en-IN" dirty="0" err="1">
                <a:solidFill>
                  <a:srgbClr val="002060"/>
                </a:solidFill>
              </a:rPr>
              <a:t>Banalaxmi</a:t>
            </a:r>
            <a:r>
              <a:rPr lang="en-IN" dirty="0">
                <a:solidFill>
                  <a:srgbClr val="002060"/>
                </a:solidFill>
              </a:rPr>
              <a:t>", "Lala Tendu"],    "Citations": [300, 700, 400, 100, 200, 50],    "Journal": [50, 100, 50, 20, 30, 10],    "H-Index": [30, 50, 40, 10, 20, 5],    "Publications": [70, 150, 100, 30, 50, 15]}</a:t>
            </a:r>
          </a:p>
          <a:p>
            <a:r>
              <a:rPr lang="en-IN" dirty="0">
                <a:solidFill>
                  <a:srgbClr val="002060"/>
                </a:solidFill>
              </a:rPr>
              <a:t># Convert the data into a </a:t>
            </a:r>
            <a:r>
              <a:rPr lang="en-IN" dirty="0" err="1">
                <a:solidFill>
                  <a:srgbClr val="002060"/>
                </a:solidFill>
              </a:rPr>
              <a:t>DataFrame</a:t>
            </a:r>
            <a:endParaRPr lang="en-IN" dirty="0">
              <a:solidFill>
                <a:srgbClr val="002060"/>
              </a:solidFill>
            </a:endParaRPr>
          </a:p>
          <a:p>
            <a:r>
              <a:rPr lang="en-IN" dirty="0" err="1">
                <a:solidFill>
                  <a:srgbClr val="002060"/>
                </a:solidFill>
              </a:rPr>
              <a:t>df</a:t>
            </a:r>
            <a:r>
              <a:rPr lang="en-IN" dirty="0">
                <a:solidFill>
                  <a:srgbClr val="002060"/>
                </a:solidFill>
              </a:rPr>
              <a:t> = </a:t>
            </a:r>
            <a:r>
              <a:rPr lang="en-IN" dirty="0" err="1">
                <a:solidFill>
                  <a:srgbClr val="002060"/>
                </a:solidFill>
              </a:rPr>
              <a:t>pd.DataFrame</a:t>
            </a:r>
            <a:r>
              <a:rPr lang="en-IN" dirty="0">
                <a:solidFill>
                  <a:srgbClr val="002060"/>
                </a:solidFill>
              </a:rPr>
              <a:t>(data)</a:t>
            </a:r>
          </a:p>
          <a:p>
            <a:r>
              <a:rPr lang="en-IN" dirty="0" err="1">
                <a:solidFill>
                  <a:srgbClr val="002060"/>
                </a:solidFill>
              </a:rPr>
              <a:t>df.set_index</a:t>
            </a:r>
            <a:r>
              <a:rPr lang="en-IN" dirty="0">
                <a:solidFill>
                  <a:srgbClr val="002060"/>
                </a:solidFill>
              </a:rPr>
              <a:t>("Professors", </a:t>
            </a:r>
            <a:r>
              <a:rPr lang="en-IN" dirty="0" err="1">
                <a:solidFill>
                  <a:srgbClr val="002060"/>
                </a:solidFill>
              </a:rPr>
              <a:t>inplace</a:t>
            </a:r>
            <a:r>
              <a:rPr lang="en-IN" dirty="0">
                <a:solidFill>
                  <a:srgbClr val="002060"/>
                </a:solidFill>
              </a:rPr>
              <a:t>=True)</a:t>
            </a:r>
          </a:p>
          <a:p>
            <a:r>
              <a:rPr lang="en-IN" dirty="0">
                <a:solidFill>
                  <a:srgbClr val="002060"/>
                </a:solidFill>
              </a:rPr>
              <a:t># Plotting the heatmap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plt.figure</a:t>
            </a:r>
            <a:r>
              <a:rPr lang="en-IN" dirty="0">
                <a:solidFill>
                  <a:srgbClr val="002060"/>
                </a:solidFill>
              </a:rPr>
              <a:t>(</a:t>
            </a:r>
            <a:r>
              <a:rPr lang="en-IN" dirty="0" err="1">
                <a:solidFill>
                  <a:srgbClr val="002060"/>
                </a:solidFill>
              </a:rPr>
              <a:t>figsize</a:t>
            </a:r>
            <a:r>
              <a:rPr lang="en-IN" dirty="0">
                <a:solidFill>
                  <a:srgbClr val="002060"/>
                </a:solidFill>
              </a:rPr>
              <a:t>=(10, 6))</a:t>
            </a:r>
          </a:p>
          <a:p>
            <a:r>
              <a:rPr lang="en-IN" dirty="0" err="1">
                <a:solidFill>
                  <a:srgbClr val="002060"/>
                </a:solidFill>
              </a:rPr>
              <a:t>sns.heatmap</a:t>
            </a:r>
            <a:r>
              <a:rPr lang="en-IN" dirty="0">
                <a:solidFill>
                  <a:srgbClr val="002060"/>
                </a:solidFill>
              </a:rPr>
              <a:t>(</a:t>
            </a:r>
            <a:r>
              <a:rPr lang="en-IN" dirty="0" err="1">
                <a:solidFill>
                  <a:srgbClr val="002060"/>
                </a:solidFill>
              </a:rPr>
              <a:t>df</a:t>
            </a:r>
            <a:r>
              <a:rPr lang="en-IN" dirty="0">
                <a:solidFill>
                  <a:srgbClr val="002060"/>
                </a:solidFill>
              </a:rPr>
              <a:t>, </a:t>
            </a:r>
            <a:r>
              <a:rPr lang="en-IN" dirty="0" err="1">
                <a:solidFill>
                  <a:srgbClr val="002060"/>
                </a:solidFill>
              </a:rPr>
              <a:t>annot</a:t>
            </a:r>
            <a:r>
              <a:rPr lang="en-IN" dirty="0">
                <a:solidFill>
                  <a:srgbClr val="002060"/>
                </a:solidFill>
              </a:rPr>
              <a:t>=True, </a:t>
            </a:r>
            <a:r>
              <a:rPr lang="en-IN" dirty="0" err="1">
                <a:solidFill>
                  <a:srgbClr val="002060"/>
                </a:solidFill>
              </a:rPr>
              <a:t>fmt</a:t>
            </a:r>
            <a:r>
              <a:rPr lang="en-IN" dirty="0">
                <a:solidFill>
                  <a:srgbClr val="002060"/>
                </a:solidFill>
              </a:rPr>
              <a:t>="d", </a:t>
            </a:r>
            <a:r>
              <a:rPr lang="en-IN" dirty="0" err="1">
                <a:solidFill>
                  <a:srgbClr val="002060"/>
                </a:solidFill>
              </a:rPr>
              <a:t>cmap</a:t>
            </a:r>
            <a:r>
              <a:rPr lang="en-IN" dirty="0">
                <a:solidFill>
                  <a:srgbClr val="002060"/>
                </a:solidFill>
              </a:rPr>
              <a:t>="</a:t>
            </a:r>
            <a:r>
              <a:rPr lang="en-IN" dirty="0" err="1">
                <a:solidFill>
                  <a:srgbClr val="002060"/>
                </a:solidFill>
              </a:rPr>
              <a:t>YlGnBu</a:t>
            </a:r>
            <a:r>
              <a:rPr lang="en-IN" dirty="0">
                <a:solidFill>
                  <a:srgbClr val="002060"/>
                </a:solidFill>
              </a:rPr>
              <a:t>", linewidths=0.5)</a:t>
            </a:r>
          </a:p>
          <a:p>
            <a:r>
              <a:rPr lang="en-IN" dirty="0">
                <a:solidFill>
                  <a:srgbClr val="002060"/>
                </a:solidFill>
              </a:rPr>
              <a:t># Adding labels and title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plt.title</a:t>
            </a:r>
            <a:r>
              <a:rPr lang="en-IN" dirty="0">
                <a:solidFill>
                  <a:srgbClr val="002060"/>
                </a:solidFill>
              </a:rPr>
              <a:t>("Heatmap of Academic Metrics for Professors")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plt.ylabel</a:t>
            </a:r>
            <a:r>
              <a:rPr lang="en-IN" dirty="0">
                <a:solidFill>
                  <a:srgbClr val="002060"/>
                </a:solidFill>
              </a:rPr>
              <a:t>("Professors")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plt.xlabel</a:t>
            </a:r>
            <a:r>
              <a:rPr lang="en-IN" dirty="0">
                <a:solidFill>
                  <a:srgbClr val="002060"/>
                </a:solidFill>
              </a:rPr>
              <a:t>("Metrics")</a:t>
            </a:r>
          </a:p>
          <a:p>
            <a:r>
              <a:rPr lang="en-IN" dirty="0">
                <a:solidFill>
                  <a:srgbClr val="002060"/>
                </a:solidFill>
              </a:rPr>
              <a:t># Show the plot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plt.tight_layout</a:t>
            </a:r>
            <a:r>
              <a:rPr lang="en-IN" dirty="0">
                <a:solidFill>
                  <a:srgbClr val="002060"/>
                </a:solidFill>
              </a:rPr>
              <a:t>()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plt.show</a:t>
            </a:r>
            <a:r>
              <a:rPr lang="en-IN" dirty="0">
                <a:solidFill>
                  <a:srgbClr val="002060"/>
                </a:solidFill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AB9FD-B7C5-B30B-827D-3C7D5886679D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9BBD6-AF35-ED75-348D-C6E7D569CC9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</a:blip>
          <a:srcRect l="17963" r="15985"/>
          <a:stretch/>
        </p:blipFill>
        <p:spPr>
          <a:xfrm>
            <a:off x="12666727" y="404369"/>
            <a:ext cx="1570211" cy="13653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6871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4E8B3-68A8-26DF-9707-B9854F68A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D58704-E091-F6DA-8005-036F70EAD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90" y="443261"/>
            <a:ext cx="11140601" cy="7343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6EFDFA-9E3C-5CC8-8587-C75AF42EFAF1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</p:spTree>
    <p:extLst>
      <p:ext uri="{BB962C8B-B14F-4D97-AF65-F5344CB8AC3E}">
        <p14:creationId xmlns:p14="http://schemas.microsoft.com/office/powerpoint/2010/main" val="3423513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1A268-B652-1454-3E52-4E9CA4003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50F9E9-91AE-7A46-9348-CFF9CF50E8CA}"/>
              </a:ext>
            </a:extLst>
          </p:cNvPr>
          <p:cNvSpPr txBox="1"/>
          <p:nvPr/>
        </p:nvSpPr>
        <p:spPr>
          <a:xfrm>
            <a:off x="1282390" y="289931"/>
            <a:ext cx="11853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D296B-A06F-060B-77B3-08E77B4B4FD1}"/>
              </a:ext>
            </a:extLst>
          </p:cNvPr>
          <p:cNvSpPr txBox="1"/>
          <p:nvPr/>
        </p:nvSpPr>
        <p:spPr>
          <a:xfrm>
            <a:off x="1282390" y="1499622"/>
            <a:ext cx="65457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heatmap provides a visual comparison of academic metrics for different professors.</a:t>
            </a:r>
          </a:p>
          <a:p>
            <a:r>
              <a:rPr lang="en-US" dirty="0">
                <a:solidFill>
                  <a:srgbClr val="002060"/>
                </a:solidFill>
              </a:rPr>
              <a:t> </a:t>
            </a:r>
          </a:p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Here are the key </a:t>
            </a:r>
            <a:r>
              <a:rPr lang="en-US" dirty="0" err="1">
                <a:solidFill>
                  <a:srgbClr val="002060"/>
                </a:solidFill>
              </a:rPr>
              <a:t>takeaways:Amritpal</a:t>
            </a:r>
            <a:r>
              <a:rPr lang="en-US" dirty="0">
                <a:solidFill>
                  <a:srgbClr val="002060"/>
                </a:solidFill>
              </a:rPr>
              <a:t> Singh has a strong performance across all metrics, particularly in citations and total publications.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Shefali Arora excels in journal publications, suggesting a focus on high-quality research.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Rajneesh has the highest H-index, indicating significant research impact.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2060"/>
                </a:solidFill>
              </a:rPr>
              <a:t>Banalaxmi</a:t>
            </a:r>
            <a:r>
              <a:rPr lang="en-US" dirty="0">
                <a:solidFill>
                  <a:srgbClr val="002060"/>
                </a:solidFill>
              </a:rPr>
              <a:t> shows a balanced performance across metrics, suggesting a well-rounded research profile.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By comparing the color intensities, we can identify strengths and weaknesses of each professor's academic performance.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C3D69-7DB7-C540-E00F-E517EC544B65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95EF60-6056-FCB9-5D3B-B02874D2368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 l="17666" t="4940" r="18440" b="4308"/>
          <a:stretch/>
        </p:blipFill>
        <p:spPr>
          <a:xfrm>
            <a:off x="8692065" y="1775723"/>
            <a:ext cx="4944382" cy="46781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83185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0F761-DFCF-FF8A-C55E-8C8A3113B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4C079B-07A5-CDCB-70B6-DB03677BFA1C}"/>
              </a:ext>
            </a:extLst>
          </p:cNvPr>
          <p:cNvSpPr txBox="1"/>
          <p:nvPr/>
        </p:nvSpPr>
        <p:spPr>
          <a:xfrm>
            <a:off x="1282390" y="379141"/>
            <a:ext cx="11853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B6860-7683-D201-2BB6-768DC53E782B}"/>
              </a:ext>
            </a:extLst>
          </p:cNvPr>
          <p:cNvSpPr txBox="1"/>
          <p:nvPr/>
        </p:nvSpPr>
        <p:spPr>
          <a:xfrm>
            <a:off x="1081668" y="1862253"/>
            <a:ext cx="97350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import </a:t>
            </a:r>
            <a:r>
              <a:rPr lang="en-IN" dirty="0" err="1">
                <a:solidFill>
                  <a:srgbClr val="002060"/>
                </a:solidFill>
              </a:rPr>
              <a:t>matplotlib.pyplot</a:t>
            </a:r>
            <a:r>
              <a:rPr lang="en-IN" dirty="0">
                <a:solidFill>
                  <a:srgbClr val="002060"/>
                </a:solidFill>
              </a:rPr>
              <a:t> as </a:t>
            </a:r>
            <a:r>
              <a:rPr lang="en-IN" dirty="0" err="1">
                <a:solidFill>
                  <a:srgbClr val="002060"/>
                </a:solidFill>
              </a:rPr>
              <a:t>plt</a:t>
            </a:r>
            <a:endParaRPr lang="en-IN" dirty="0">
              <a:solidFill>
                <a:srgbClr val="002060"/>
              </a:solidFill>
            </a:endParaRP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# Data from the table (extract conference proceeding values)</a:t>
            </a:r>
          </a:p>
          <a:p>
            <a:r>
              <a:rPr lang="en-IN" dirty="0" err="1">
                <a:solidFill>
                  <a:srgbClr val="002060"/>
                </a:solidFill>
              </a:rPr>
              <a:t>conference_proceedings</a:t>
            </a:r>
            <a:r>
              <a:rPr lang="en-IN" dirty="0">
                <a:solidFill>
                  <a:srgbClr val="002060"/>
                </a:solidFill>
              </a:rPr>
              <a:t> = [71, 35, 22, 28, 6, 39, 32, 14, 3, 12]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# Create a boxplot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plt.boxplot</a:t>
            </a:r>
            <a:r>
              <a:rPr lang="en-IN" dirty="0">
                <a:solidFill>
                  <a:srgbClr val="002060"/>
                </a:solidFill>
              </a:rPr>
              <a:t>(</a:t>
            </a:r>
            <a:r>
              <a:rPr lang="en-IN" dirty="0" err="1">
                <a:solidFill>
                  <a:srgbClr val="002060"/>
                </a:solidFill>
              </a:rPr>
              <a:t>conference_proceedings</a:t>
            </a:r>
            <a:r>
              <a:rPr lang="en-IN" dirty="0">
                <a:solidFill>
                  <a:srgbClr val="002060"/>
                </a:solidFill>
              </a:rPr>
              <a:t>)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# Add labels and title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plt.xlabel</a:t>
            </a:r>
            <a:r>
              <a:rPr lang="en-IN" dirty="0">
                <a:solidFill>
                  <a:srgbClr val="002060"/>
                </a:solidFill>
              </a:rPr>
              <a:t>('Conference Proceedings’)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plt.ylabel</a:t>
            </a:r>
            <a:r>
              <a:rPr lang="en-IN" dirty="0">
                <a:solidFill>
                  <a:srgbClr val="002060"/>
                </a:solidFill>
              </a:rPr>
              <a:t>('Number of Proceedings’)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plt.title</a:t>
            </a:r>
            <a:r>
              <a:rPr lang="en-IN" dirty="0">
                <a:solidFill>
                  <a:srgbClr val="002060"/>
                </a:solidFill>
              </a:rPr>
              <a:t>('Box Plot of Conference Proceedings’)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# Show the plot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plt.show</a:t>
            </a:r>
            <a:r>
              <a:rPr lang="en-IN" dirty="0">
                <a:solidFill>
                  <a:srgbClr val="002060"/>
                </a:solidFill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EF196-F280-5778-3B95-0E7A0A577439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00A4C-2B16-F94A-5B55-7A2F0E8929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0927" t="-4293" r="3463" b="4293"/>
          <a:stretch/>
        </p:blipFill>
        <p:spPr>
          <a:xfrm>
            <a:off x="11858200" y="-90821"/>
            <a:ext cx="2688939" cy="23556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7733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A0738-CFD8-6FDA-A473-C65F0294A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B1E22D-44B8-B54A-9BB5-AB069F478EF0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A6D14-4A94-99B4-8C6F-10F7C703F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00" y="735559"/>
            <a:ext cx="7974400" cy="67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5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035C4-D005-E948-AA9B-AC27AC5EE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87B7F-9EA5-84CA-4179-907433591AF2}"/>
              </a:ext>
            </a:extLst>
          </p:cNvPr>
          <p:cNvSpPr txBox="1"/>
          <p:nvPr/>
        </p:nvSpPr>
        <p:spPr>
          <a:xfrm>
            <a:off x="1282390" y="289931"/>
            <a:ext cx="11853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4249A-5B3D-5C86-11FA-BED62AC5D314}"/>
              </a:ext>
            </a:extLst>
          </p:cNvPr>
          <p:cNvSpPr txBox="1"/>
          <p:nvPr/>
        </p:nvSpPr>
        <p:spPr>
          <a:xfrm>
            <a:off x="1282390" y="1934519"/>
            <a:ext cx="60328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box plot visualizes the distribution of conference proceedings for the given faculty members.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Key </a:t>
            </a:r>
            <a:r>
              <a:rPr lang="en-US" dirty="0" err="1">
                <a:solidFill>
                  <a:srgbClr val="002060"/>
                </a:solidFill>
              </a:rPr>
              <a:t>insights:Median</a:t>
            </a:r>
            <a:r>
              <a:rPr lang="en-US" dirty="0">
                <a:solidFill>
                  <a:srgbClr val="002060"/>
                </a:solidFill>
              </a:rPr>
              <a:t>: Around 30 conference proceedings.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Spread: Moderate variability in the number of proceedings.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Outliers: A few faculty members with significantly higher proceedings.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This analysis can help identify top performers and understand the overall distribution of conference participation.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A2FA64-C72D-65B1-D803-629C4BC44BDB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BFC4C-909D-7462-9D96-D9AA7C47ED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5678" r="25903"/>
          <a:stretch/>
        </p:blipFill>
        <p:spPr>
          <a:xfrm>
            <a:off x="9450781" y="1906874"/>
            <a:ext cx="4481799" cy="52065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19213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4EF10-54AD-E75E-4DCF-6CAC38B0F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502246-565B-BDC5-6E62-E4DA3AE9F321}"/>
              </a:ext>
            </a:extLst>
          </p:cNvPr>
          <p:cNvSpPr txBox="1"/>
          <p:nvPr/>
        </p:nvSpPr>
        <p:spPr>
          <a:xfrm>
            <a:off x="1282390" y="379141"/>
            <a:ext cx="11853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11D1E-8562-67C9-AC58-87FA47897229}"/>
              </a:ext>
            </a:extLst>
          </p:cNvPr>
          <p:cNvSpPr txBox="1"/>
          <p:nvPr/>
        </p:nvSpPr>
        <p:spPr>
          <a:xfrm>
            <a:off x="1081668" y="1650380"/>
            <a:ext cx="973501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import </a:t>
            </a:r>
            <a:r>
              <a:rPr lang="en-IN" dirty="0" err="1">
                <a:solidFill>
                  <a:srgbClr val="002060"/>
                </a:solidFill>
              </a:rPr>
              <a:t>matplotlib.pyplot</a:t>
            </a:r>
            <a:r>
              <a:rPr lang="en-IN" dirty="0">
                <a:solidFill>
                  <a:srgbClr val="002060"/>
                </a:solidFill>
              </a:rPr>
              <a:t> as </a:t>
            </a:r>
            <a:r>
              <a:rPr lang="en-IN" dirty="0" err="1">
                <a:solidFill>
                  <a:srgbClr val="002060"/>
                </a:solidFill>
              </a:rPr>
              <a:t>plt</a:t>
            </a:r>
            <a:endParaRPr lang="en-IN" dirty="0">
              <a:solidFill>
                <a:srgbClr val="002060"/>
              </a:solidFill>
            </a:endParaRP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# Assuming you have extracted the citation data into a list called 'citations’</a:t>
            </a:r>
          </a:p>
          <a:p>
            <a:r>
              <a:rPr lang="en-IN" dirty="0">
                <a:solidFill>
                  <a:srgbClr val="002060"/>
                </a:solidFill>
              </a:rPr>
              <a:t>citations = [1083, 1035, 93, 42, 18, 145, 274, 298, 93, 722]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# Sort the data in descending </a:t>
            </a:r>
          </a:p>
          <a:p>
            <a:r>
              <a:rPr lang="en-IN" dirty="0" err="1">
                <a:solidFill>
                  <a:srgbClr val="002060"/>
                </a:solidFill>
              </a:rPr>
              <a:t>ordercitations.sort</a:t>
            </a:r>
            <a:r>
              <a:rPr lang="en-IN" dirty="0">
                <a:solidFill>
                  <a:srgbClr val="002060"/>
                </a:solidFill>
              </a:rPr>
              <a:t>(reverse=True)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# Create a figure and </a:t>
            </a:r>
            <a:r>
              <a:rPr lang="en-IN" dirty="0" err="1">
                <a:solidFill>
                  <a:srgbClr val="002060"/>
                </a:solidFill>
              </a:rPr>
              <a:t>axisfig</a:t>
            </a:r>
            <a:r>
              <a:rPr lang="en-IN" dirty="0">
                <a:solidFill>
                  <a:srgbClr val="002060"/>
                </a:solidFill>
              </a:rPr>
              <a:t>, </a:t>
            </a:r>
          </a:p>
          <a:p>
            <a:r>
              <a:rPr lang="en-IN" dirty="0" err="1">
                <a:solidFill>
                  <a:srgbClr val="002060"/>
                </a:solidFill>
              </a:rPr>
              <a:t>ax</a:t>
            </a:r>
            <a:r>
              <a:rPr lang="en-IN" dirty="0">
                <a:solidFill>
                  <a:srgbClr val="002060"/>
                </a:solidFill>
              </a:rPr>
              <a:t> = </a:t>
            </a:r>
            <a:r>
              <a:rPr lang="en-IN" dirty="0" err="1">
                <a:solidFill>
                  <a:srgbClr val="002060"/>
                </a:solidFill>
              </a:rPr>
              <a:t>plt.subplots</a:t>
            </a:r>
            <a:r>
              <a:rPr lang="en-IN" dirty="0">
                <a:solidFill>
                  <a:srgbClr val="002060"/>
                </a:solidFill>
              </a:rPr>
              <a:t>()</a:t>
            </a:r>
          </a:p>
          <a:p>
            <a:r>
              <a:rPr lang="en-IN" dirty="0">
                <a:solidFill>
                  <a:srgbClr val="002060"/>
                </a:solidFill>
              </a:rPr>
              <a:t># Create the funnel </a:t>
            </a:r>
          </a:p>
          <a:p>
            <a:r>
              <a:rPr lang="en-IN" dirty="0" err="1">
                <a:solidFill>
                  <a:srgbClr val="002060"/>
                </a:solidFill>
              </a:rPr>
              <a:t>chartax.barh</a:t>
            </a:r>
            <a:r>
              <a:rPr lang="en-IN" dirty="0">
                <a:solidFill>
                  <a:srgbClr val="002060"/>
                </a:solidFill>
              </a:rPr>
              <a:t>(range(</a:t>
            </a:r>
            <a:r>
              <a:rPr lang="en-IN" dirty="0" err="1">
                <a:solidFill>
                  <a:srgbClr val="002060"/>
                </a:solidFill>
              </a:rPr>
              <a:t>len</a:t>
            </a:r>
            <a:r>
              <a:rPr lang="en-IN" dirty="0">
                <a:solidFill>
                  <a:srgbClr val="002060"/>
                </a:solidFill>
              </a:rPr>
              <a:t>(citations)), citations, </a:t>
            </a:r>
            <a:r>
              <a:rPr lang="en-IN" dirty="0" err="1">
                <a:solidFill>
                  <a:srgbClr val="002060"/>
                </a:solidFill>
              </a:rPr>
              <a:t>color</a:t>
            </a:r>
            <a:r>
              <a:rPr lang="en-IN" dirty="0">
                <a:solidFill>
                  <a:srgbClr val="002060"/>
                </a:solidFill>
              </a:rPr>
              <a:t>='</a:t>
            </a:r>
            <a:r>
              <a:rPr lang="en-IN" dirty="0" err="1">
                <a:solidFill>
                  <a:srgbClr val="002060"/>
                </a:solidFill>
              </a:rPr>
              <a:t>skyblue</a:t>
            </a:r>
            <a:r>
              <a:rPr lang="en-IN" dirty="0">
                <a:solidFill>
                  <a:srgbClr val="002060"/>
                </a:solidFill>
              </a:rPr>
              <a:t>’)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# Customize the </a:t>
            </a:r>
          </a:p>
          <a:p>
            <a:r>
              <a:rPr lang="en-IN" dirty="0" err="1">
                <a:solidFill>
                  <a:srgbClr val="002060"/>
                </a:solidFill>
              </a:rPr>
              <a:t>chartax.set_yticks</a:t>
            </a:r>
            <a:r>
              <a:rPr lang="en-IN" dirty="0">
                <a:solidFill>
                  <a:srgbClr val="002060"/>
                </a:solidFill>
              </a:rPr>
              <a:t>(range(</a:t>
            </a:r>
            <a:r>
              <a:rPr lang="en-IN" dirty="0" err="1">
                <a:solidFill>
                  <a:srgbClr val="002060"/>
                </a:solidFill>
              </a:rPr>
              <a:t>len</a:t>
            </a:r>
            <a:r>
              <a:rPr lang="en-IN" dirty="0">
                <a:solidFill>
                  <a:srgbClr val="002060"/>
                </a:solidFill>
              </a:rPr>
              <a:t>(citations)))</a:t>
            </a:r>
          </a:p>
          <a:p>
            <a:r>
              <a:rPr lang="en-IN" dirty="0" err="1">
                <a:solidFill>
                  <a:srgbClr val="002060"/>
                </a:solidFill>
              </a:rPr>
              <a:t>ax.set_yticklabels</a:t>
            </a:r>
            <a:r>
              <a:rPr lang="en-IN" dirty="0">
                <a:solidFill>
                  <a:srgbClr val="002060"/>
                </a:solidFill>
              </a:rPr>
              <a:t>([</a:t>
            </a:r>
            <a:r>
              <a:rPr lang="en-IN" dirty="0" err="1">
                <a:solidFill>
                  <a:srgbClr val="002060"/>
                </a:solidFill>
              </a:rPr>
              <a:t>f'Faculty</a:t>
            </a:r>
            <a:r>
              <a:rPr lang="en-IN" dirty="0">
                <a:solidFill>
                  <a:srgbClr val="002060"/>
                </a:solidFill>
              </a:rPr>
              <a:t> {i+1}’ </a:t>
            </a:r>
          </a:p>
          <a:p>
            <a:r>
              <a:rPr lang="en-IN" dirty="0">
                <a:solidFill>
                  <a:srgbClr val="002060"/>
                </a:solidFill>
              </a:rPr>
              <a:t>for </a:t>
            </a:r>
            <a:r>
              <a:rPr lang="en-IN" dirty="0" err="1">
                <a:solidFill>
                  <a:srgbClr val="002060"/>
                </a:solidFill>
              </a:rPr>
              <a:t>i</a:t>
            </a:r>
            <a:r>
              <a:rPr lang="en-IN" dirty="0">
                <a:solidFill>
                  <a:srgbClr val="002060"/>
                </a:solidFill>
              </a:rPr>
              <a:t> in range(</a:t>
            </a:r>
            <a:r>
              <a:rPr lang="en-IN" dirty="0" err="1">
                <a:solidFill>
                  <a:srgbClr val="002060"/>
                </a:solidFill>
              </a:rPr>
              <a:t>len</a:t>
            </a:r>
            <a:r>
              <a:rPr lang="en-IN" dirty="0">
                <a:solidFill>
                  <a:srgbClr val="002060"/>
                </a:solidFill>
              </a:rPr>
              <a:t>(citations))])</a:t>
            </a:r>
          </a:p>
          <a:p>
            <a:r>
              <a:rPr lang="en-IN" dirty="0" err="1">
                <a:solidFill>
                  <a:srgbClr val="002060"/>
                </a:solidFill>
              </a:rPr>
              <a:t>ax.set_xlabel</a:t>
            </a:r>
            <a:r>
              <a:rPr lang="en-IN" dirty="0">
                <a:solidFill>
                  <a:srgbClr val="002060"/>
                </a:solidFill>
              </a:rPr>
              <a:t>('Citations’)a</a:t>
            </a:r>
          </a:p>
          <a:p>
            <a:r>
              <a:rPr lang="en-IN" dirty="0" err="1">
                <a:solidFill>
                  <a:srgbClr val="002060"/>
                </a:solidFill>
              </a:rPr>
              <a:t>x.set_title</a:t>
            </a:r>
            <a:r>
              <a:rPr lang="en-IN" dirty="0">
                <a:solidFill>
                  <a:srgbClr val="002060"/>
                </a:solidFill>
              </a:rPr>
              <a:t>('Funnel Chart of Citations’)</a:t>
            </a:r>
          </a:p>
          <a:p>
            <a:r>
              <a:rPr lang="en-IN" dirty="0">
                <a:solidFill>
                  <a:srgbClr val="002060"/>
                </a:solidFill>
              </a:rPr>
              <a:t># Show the plot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plt.show</a:t>
            </a:r>
            <a:r>
              <a:rPr lang="en-IN" dirty="0">
                <a:solidFill>
                  <a:srgbClr val="002060"/>
                </a:solidFill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9DFF30-C8E0-D659-6A12-E76DFCE32BB5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5DE1F-FAB2-A4FA-D565-5916D62C5A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0563" t="13189" r="27399" b="13792"/>
          <a:stretch/>
        </p:blipFill>
        <p:spPr>
          <a:xfrm>
            <a:off x="12690086" y="379141"/>
            <a:ext cx="1542739" cy="20072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0591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 Collection from the NITJ Website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4149" y="2645569"/>
            <a:ext cx="129064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Web Scraping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Automated extraction of faculty data from the NITJ website using Python libraries.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93431" y="4489013"/>
            <a:ext cx="19050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 Cleaning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Removing inconsistencies and errors in the collected data for accuracy.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94502" y="6332458"/>
            <a:ext cx="18823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 Structuring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Organizing the extracted data into a suitable format for analysis and visualization.</a:t>
            </a:r>
            <a:endParaRPr lang="en-US" sz="1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2BCB38-A977-E916-2DA5-35F07DC4A981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84A12-93DF-F094-7DA2-97F158F23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042FE-D57E-8CEE-8D51-CA73E3D16F69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D5EC2-1693-607C-1EB7-D30C816A75F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90925" y="938212"/>
            <a:ext cx="744855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16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0BD8A-DE89-2CE2-014F-5746AE44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6851C5-6574-A6A1-A251-97505636C5E3}"/>
              </a:ext>
            </a:extLst>
          </p:cNvPr>
          <p:cNvSpPr txBox="1"/>
          <p:nvPr/>
        </p:nvSpPr>
        <p:spPr>
          <a:xfrm>
            <a:off x="1282390" y="289931"/>
            <a:ext cx="11853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59C56-1F7F-72F9-4CB6-F454409A4250}"/>
              </a:ext>
            </a:extLst>
          </p:cNvPr>
          <p:cNvSpPr txBox="1"/>
          <p:nvPr/>
        </p:nvSpPr>
        <p:spPr>
          <a:xfrm>
            <a:off x="1282390" y="2480928"/>
            <a:ext cx="57317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funnel chart visualizes the distribution of citations among the faculty members.</a:t>
            </a:r>
          </a:p>
          <a:p>
            <a:r>
              <a:rPr lang="en-US" dirty="0">
                <a:solidFill>
                  <a:srgbClr val="002060"/>
                </a:solidFill>
              </a:rPr>
              <a:t> </a:t>
            </a:r>
          </a:p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It highlights the top performers with high citation counts and shows a decreasing trend as we move down the funnel.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This helps identify disparities in research impact and potential areas for improvement.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B8F3B-0C7C-487F-756B-3F57E990DFFF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BA2C6-03D4-E193-ABD5-D2D503FD41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12394" y="1866267"/>
            <a:ext cx="5103245" cy="510324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3379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DC22C-42DF-B028-7BC4-E5B01251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61960B-9894-5E57-AF17-40E84F9BB4CB}"/>
              </a:ext>
            </a:extLst>
          </p:cNvPr>
          <p:cNvSpPr txBox="1"/>
          <p:nvPr/>
        </p:nvSpPr>
        <p:spPr>
          <a:xfrm>
            <a:off x="1282390" y="379141"/>
            <a:ext cx="11853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1A312F-7D13-BF54-6418-5C857558E218}"/>
              </a:ext>
            </a:extLst>
          </p:cNvPr>
          <p:cNvSpPr txBox="1"/>
          <p:nvPr/>
        </p:nvSpPr>
        <p:spPr>
          <a:xfrm>
            <a:off x="1081668" y="1650380"/>
            <a:ext cx="973501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import seaborn as </a:t>
            </a:r>
            <a:r>
              <a:rPr lang="en-IN" dirty="0" err="1">
                <a:solidFill>
                  <a:srgbClr val="002060"/>
                </a:solidFill>
              </a:rPr>
              <a:t>sns</a:t>
            </a:r>
            <a:endParaRPr lang="en-IN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import </a:t>
            </a:r>
            <a:r>
              <a:rPr lang="en-IN" dirty="0" err="1">
                <a:solidFill>
                  <a:srgbClr val="002060"/>
                </a:solidFill>
              </a:rPr>
              <a:t>matplotlib.pyplot</a:t>
            </a:r>
            <a:r>
              <a:rPr lang="en-IN" dirty="0">
                <a:solidFill>
                  <a:srgbClr val="002060"/>
                </a:solidFill>
              </a:rPr>
              <a:t> as </a:t>
            </a:r>
            <a:r>
              <a:rPr lang="en-IN" dirty="0" err="1">
                <a:solidFill>
                  <a:srgbClr val="002060"/>
                </a:solidFill>
              </a:rPr>
              <a:t>plt</a:t>
            </a:r>
            <a:endParaRPr lang="en-IN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import pandas as pd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# Sample data (replace with your actual data)</a:t>
            </a:r>
          </a:p>
          <a:p>
            <a:r>
              <a:rPr lang="en-IN" dirty="0">
                <a:solidFill>
                  <a:srgbClr val="002060"/>
                </a:solidFill>
              </a:rPr>
              <a:t>data = {'Metrics': ['Citations', 'Journal', 'H-Index', 'Publications'],  'Values': [1000, 800, 600, 400, 200, 0, -200, 100, 50, 25, 10, 5, 2, 1, 100, 50, 20, 10, 5]}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# Create a </a:t>
            </a:r>
            <a:r>
              <a:rPr lang="en-IN" dirty="0" err="1">
                <a:solidFill>
                  <a:srgbClr val="002060"/>
                </a:solidFill>
              </a:rPr>
              <a:t>DataFramedf</a:t>
            </a:r>
            <a:r>
              <a:rPr lang="en-IN" dirty="0">
                <a:solidFill>
                  <a:srgbClr val="002060"/>
                </a:solidFill>
              </a:rPr>
              <a:t> = </a:t>
            </a:r>
            <a:r>
              <a:rPr lang="en-IN" dirty="0" err="1">
                <a:solidFill>
                  <a:srgbClr val="002060"/>
                </a:solidFill>
              </a:rPr>
              <a:t>pd.DataFrame</a:t>
            </a:r>
            <a:r>
              <a:rPr lang="en-IN" dirty="0">
                <a:solidFill>
                  <a:srgbClr val="002060"/>
                </a:solidFill>
              </a:rPr>
              <a:t>(data)</a:t>
            </a:r>
          </a:p>
          <a:p>
            <a:r>
              <a:rPr lang="en-IN" dirty="0">
                <a:solidFill>
                  <a:srgbClr val="002060"/>
                </a:solidFill>
              </a:rPr>
              <a:t># Create the violin plot</a:t>
            </a:r>
          </a:p>
          <a:p>
            <a:r>
              <a:rPr lang="en-IN" dirty="0" err="1">
                <a:solidFill>
                  <a:srgbClr val="002060"/>
                </a:solidFill>
              </a:rPr>
              <a:t>sns.violinplot</a:t>
            </a:r>
            <a:r>
              <a:rPr lang="en-IN" dirty="0">
                <a:solidFill>
                  <a:srgbClr val="002060"/>
                </a:solidFill>
              </a:rPr>
              <a:t>(x='Metrics', y='Values', data=</a:t>
            </a:r>
            <a:r>
              <a:rPr lang="en-IN" dirty="0" err="1">
                <a:solidFill>
                  <a:srgbClr val="002060"/>
                </a:solidFill>
              </a:rPr>
              <a:t>df</a:t>
            </a:r>
            <a:r>
              <a:rPr lang="en-IN" dirty="0">
                <a:solidFill>
                  <a:srgbClr val="002060"/>
                </a:solidFill>
              </a:rPr>
              <a:t>)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# Customize the plot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plt.title</a:t>
            </a:r>
            <a:r>
              <a:rPr lang="en-IN" dirty="0">
                <a:solidFill>
                  <a:srgbClr val="002060"/>
                </a:solidFill>
              </a:rPr>
              <a:t>('Violin Plot of Academic Metrics for Professors’)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plt.xlabel</a:t>
            </a:r>
            <a:r>
              <a:rPr lang="en-IN" dirty="0">
                <a:solidFill>
                  <a:srgbClr val="002060"/>
                </a:solidFill>
              </a:rPr>
              <a:t>('Metrics’)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plt.ylabel</a:t>
            </a:r>
            <a:r>
              <a:rPr lang="en-IN" dirty="0">
                <a:solidFill>
                  <a:srgbClr val="002060"/>
                </a:solidFill>
              </a:rPr>
              <a:t>('Values’)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# Show the plot</a:t>
            </a:r>
          </a:p>
          <a:p>
            <a:r>
              <a:rPr lang="en-IN" dirty="0" err="1">
                <a:solidFill>
                  <a:srgbClr val="002060"/>
                </a:solidFill>
              </a:rPr>
              <a:t>plt.show</a:t>
            </a:r>
            <a:r>
              <a:rPr lang="en-IN" dirty="0">
                <a:solidFill>
                  <a:srgbClr val="002060"/>
                </a:solidFill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DFE181-00BF-4860-B5C0-85666353D9E4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59FA8-DA05-B6A8-0F4B-BE11A00F06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</a:blip>
          <a:srcRect l="17963" r="15985"/>
          <a:stretch/>
        </p:blipFill>
        <p:spPr>
          <a:xfrm>
            <a:off x="12666727" y="404369"/>
            <a:ext cx="1570211" cy="13653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5828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04BF6-2EC4-0BCD-AB26-A12852A13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F83D75-FB1C-2A81-00DC-B0508A878B1B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D08FC-78D5-D701-078D-FEB7A6D4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442912"/>
            <a:ext cx="11744325" cy="73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11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63FEB-0C27-A1B0-F537-E23DA3825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CF578-C661-2661-50F7-B9A6C2F9C7FC}"/>
              </a:ext>
            </a:extLst>
          </p:cNvPr>
          <p:cNvSpPr txBox="1"/>
          <p:nvPr/>
        </p:nvSpPr>
        <p:spPr>
          <a:xfrm>
            <a:off x="1282390" y="289931"/>
            <a:ext cx="11853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0D045-3932-840E-BFA9-7FF09FCB118C}"/>
              </a:ext>
            </a:extLst>
          </p:cNvPr>
          <p:cNvSpPr txBox="1"/>
          <p:nvPr/>
        </p:nvSpPr>
        <p:spPr>
          <a:xfrm>
            <a:off x="1282390" y="1891199"/>
            <a:ext cx="57317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violin plot shows the distribution of academic metrics for professors.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Key </a:t>
            </a:r>
            <a:r>
              <a:rPr lang="en-US" dirty="0" err="1">
                <a:solidFill>
                  <a:srgbClr val="002060"/>
                </a:solidFill>
              </a:rPr>
              <a:t>insights:Citations</a:t>
            </a:r>
            <a:r>
              <a:rPr lang="en-US" dirty="0">
                <a:solidFill>
                  <a:srgbClr val="002060"/>
                </a:solidFill>
              </a:rPr>
              <a:t>: Skewed right, indicating a few professors with significantly higher citations.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Journal: More symmetric distribution, suggesting a more even distribution of journal publications.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H-Index: Relatively symmetric distribution, indicating a moderate range of H-index values.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Publications: Skewed right, similar to citations, suggesting a few professors with a higher number of publications.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432000" indent="-4320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Overall, the violin plot provides a comprehensive view of the distribution of academic metrics.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9B4BB-8545-09ED-1606-A5E2BB56EB5E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845F0-C789-192A-76A4-8D269015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rcRect b="9897"/>
          <a:stretch/>
        </p:blipFill>
        <p:spPr>
          <a:xfrm>
            <a:off x="8113658" y="1905000"/>
            <a:ext cx="6288516" cy="4419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35712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81712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Conclusion and Key Takeaways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Research Impact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visualizations provide a clear picture of the research contributions of CSE faculty at NITJ.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30412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Collaboration Patterns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visualizations reveal collaboration patterns and research trends among the faculty.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Knowledge Sharing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visualizations contribute to the sharing of research knowledge and insights within the academic community.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D8AC6-E53F-11CF-B4D7-11FA007B476B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774" y="874752"/>
            <a:ext cx="6519982" cy="628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Analyzing CSE Faculty Data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0774" y="1805464"/>
            <a:ext cx="7735253" cy="5699307"/>
          </a:xfrm>
          <a:prstGeom prst="roundRect">
            <a:avLst>
              <a:gd name="adj" fmla="val 152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394" y="1813084"/>
            <a:ext cx="7720013" cy="9005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99609" y="1941433"/>
            <a:ext cx="113776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Faculty Name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47422" y="1941433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Journal</a:t>
            </a:r>
          </a:p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Publications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491424" y="1941433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Citations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1035427" y="1941433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H-Index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2579429" y="1941433"/>
            <a:ext cx="113776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Research Interests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198394" y="2713673"/>
            <a:ext cx="7720013" cy="15444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399609" y="2842022"/>
            <a:ext cx="113776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Dr. Amritpal Singh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947422" y="2842022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83</a:t>
            </a:r>
          </a:p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9491424" y="2842022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1514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1035427" y="2842022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21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2579429" y="2842022"/>
            <a:ext cx="1137761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Machine Learning,</a:t>
            </a:r>
          </a:p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probabilistic Data Str.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6399609" y="4386501"/>
            <a:ext cx="113776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Dr. Nagendra Pratap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947422" y="4386501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15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9491424" y="4386501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298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11035427" y="4386501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09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12579429" y="4292691"/>
            <a:ext cx="1137761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Machine Learning,</a:t>
            </a:r>
          </a:p>
          <a:p>
            <a:pPr marL="0" indent="0">
              <a:lnSpc>
                <a:spcPts val="2500"/>
              </a:lnSpc>
              <a:buNone/>
            </a:pP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Computer</a:t>
            </a:r>
          </a:p>
          <a:p>
            <a:pPr marL="0" indent="0">
              <a:lnSpc>
                <a:spcPts val="2500"/>
              </a:lnSpc>
              <a:buNone/>
            </a:pP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vision</a:t>
            </a:r>
          </a:p>
        </p:txBody>
      </p:sp>
      <p:sp>
        <p:nvSpPr>
          <p:cNvPr id="23" name="Shape 20"/>
          <p:cNvSpPr/>
          <p:nvPr/>
        </p:nvSpPr>
        <p:spPr>
          <a:xfrm>
            <a:off x="6190774" y="5580102"/>
            <a:ext cx="7720013" cy="14161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399609" y="5708451"/>
            <a:ext cx="113776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Dr. Rajneesh Rani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7947422" y="5708451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50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9491424" y="5708451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274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11035427" y="5708451"/>
            <a:ext cx="113395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09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12579429" y="5708451"/>
            <a:ext cx="1137761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Digital image processing,</a:t>
            </a:r>
          </a:p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ML.</a:t>
            </a:r>
            <a:endParaRPr lang="en-US" sz="15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800BAF-D332-DE00-C62B-A6C2FE8964BF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sp>
        <p:nvSpPr>
          <p:cNvPr id="35" name="Text 21">
            <a:extLst>
              <a:ext uri="{FF2B5EF4-FFF2-40B4-BE49-F238E27FC236}">
                <a16:creationId xmlns:a16="http://schemas.microsoft.com/office/drawing/2014/main" id="{6F500DDB-68C0-5838-607C-65B44F767412}"/>
              </a:ext>
            </a:extLst>
          </p:cNvPr>
          <p:cNvSpPr/>
          <p:nvPr/>
        </p:nvSpPr>
        <p:spPr>
          <a:xfrm>
            <a:off x="6399608" y="7032903"/>
            <a:ext cx="113776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/>
              <a:t>…… and more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Visualizing Data with Python Language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386138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</a:rPr>
              <a:t>matplotlib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1545"/>
            <a:ext cx="3311723" cy="1650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0" i="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Matplotlib is a powerful plotting library in Python used for creating static, animated, and interactive visualizations. </a:t>
            </a:r>
            <a:endParaRPr lang="en-US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2629" y="3386138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Seaborn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library built on top of Matplotlib, offering a high-level interface for statistical data visualization.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143" y="5810131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Plotly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library for creating interactive web-based visualizations with the ability to create various chart types.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9335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Graphs for Publications and H-Index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" pitchFamily="34" charset="0"/>
              </a:rPr>
              <a:t>H-INDEX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scatter plot can show the relationship between Faculty Member and H-Index for each faculty member.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Journal Publications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bar chart can represent the distribution of publications across different journals.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2239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Conference Proceedings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pie chart can illustrate the percentage of publications presented at various conferences.</a:t>
            </a: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BE506-AC90-BFD0-27A1-1483FE0B833E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Graphs for Books, H-Index, and Co-authors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Journal Publications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bar chart can depict the number of Journal publications published by each faculty member.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H-index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scatter plot can visualize the distribution of H-index scores for the faculty.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Co-author Analysis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network graph can show the collaboration patterns between faculty members.</a:t>
            </a:r>
            <a:endParaRPr lang="en-US" sz="1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B5418-B9EA-BA51-85A2-76DFD64176C5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2499"/>
            <a:ext cx="76990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Determining Suitable Graphs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 Type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Choosing graphs based on the type of data being represented, such as categorical, numerical, or time series.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Research Question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57629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Selecting visualizations that answer specific research questions and provide meaningful insights.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Audience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57629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Considering the target audience and tailoring the visualizations for their understanding and comprehension.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C179B-F56B-0D75-D8F8-F5858C927C35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62B3D-02E4-F365-626D-E9C10D102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85C652F-F828-F154-A739-1B98C32C55EF}"/>
              </a:ext>
            </a:extLst>
          </p:cNvPr>
          <p:cNvSpPr/>
          <p:nvPr/>
        </p:nvSpPr>
        <p:spPr>
          <a:xfrm>
            <a:off x="-2152185" y="608290"/>
            <a:ext cx="13032137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Dataset Used – Table 1</a:t>
            </a:r>
            <a:endParaRPr lang="en-US" sz="4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DCA25-F799-4807-38E6-F282D4FED499}"/>
              </a:ext>
            </a:extLst>
          </p:cNvPr>
          <p:cNvSpPr txBox="1"/>
          <p:nvPr/>
        </p:nvSpPr>
        <p:spPr>
          <a:xfrm>
            <a:off x="12779298" y="7760732"/>
            <a:ext cx="1767841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DVPD Project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8FF37B4-1682-3C69-69E0-1722DAD49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42046"/>
              </p:ext>
            </p:extLst>
          </p:nvPr>
        </p:nvGraphicFramePr>
        <p:xfrm>
          <a:off x="1042639" y="2890093"/>
          <a:ext cx="12545122" cy="37715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81396">
                  <a:extLst>
                    <a:ext uri="{9D8B030D-6E8A-4147-A177-3AD203B41FA5}">
                      <a16:colId xmlns:a16="http://schemas.microsoft.com/office/drawing/2014/main" val="1478615392"/>
                    </a:ext>
                  </a:extLst>
                </a:gridCol>
                <a:gridCol w="1387245">
                  <a:extLst>
                    <a:ext uri="{9D8B030D-6E8A-4147-A177-3AD203B41FA5}">
                      <a16:colId xmlns:a16="http://schemas.microsoft.com/office/drawing/2014/main" val="3302787644"/>
                    </a:ext>
                  </a:extLst>
                </a:gridCol>
                <a:gridCol w="1672855">
                  <a:extLst>
                    <a:ext uri="{9D8B030D-6E8A-4147-A177-3AD203B41FA5}">
                      <a16:colId xmlns:a16="http://schemas.microsoft.com/office/drawing/2014/main" val="4042639923"/>
                    </a:ext>
                  </a:extLst>
                </a:gridCol>
                <a:gridCol w="1877341">
                  <a:extLst>
                    <a:ext uri="{9D8B030D-6E8A-4147-A177-3AD203B41FA5}">
                      <a16:colId xmlns:a16="http://schemas.microsoft.com/office/drawing/2014/main" val="1582310269"/>
                    </a:ext>
                  </a:extLst>
                </a:gridCol>
                <a:gridCol w="1194828">
                  <a:extLst>
                    <a:ext uri="{9D8B030D-6E8A-4147-A177-3AD203B41FA5}">
                      <a16:colId xmlns:a16="http://schemas.microsoft.com/office/drawing/2014/main" val="3854240325"/>
                    </a:ext>
                  </a:extLst>
                </a:gridCol>
                <a:gridCol w="1273608">
                  <a:extLst>
                    <a:ext uri="{9D8B030D-6E8A-4147-A177-3AD203B41FA5}">
                      <a16:colId xmlns:a16="http://schemas.microsoft.com/office/drawing/2014/main" val="1288618403"/>
                    </a:ext>
                  </a:extLst>
                </a:gridCol>
                <a:gridCol w="1601858">
                  <a:extLst>
                    <a:ext uri="{9D8B030D-6E8A-4147-A177-3AD203B41FA5}">
                      <a16:colId xmlns:a16="http://schemas.microsoft.com/office/drawing/2014/main" val="910950472"/>
                    </a:ext>
                  </a:extLst>
                </a:gridCol>
                <a:gridCol w="1655991">
                  <a:extLst>
                    <a:ext uri="{9D8B030D-6E8A-4147-A177-3AD203B41FA5}">
                      <a16:colId xmlns:a16="http://schemas.microsoft.com/office/drawing/2014/main" val="3879038781"/>
                    </a:ext>
                  </a:extLst>
                </a:gridCol>
              </a:tblGrid>
              <a:tr h="6866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PROFESSORS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CITATIONS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JOURNAL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CONFERENCE PROCEEDINGS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BOOKS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H-INDEX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CO-AUTHOR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PUBLICATION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85572603"/>
                  </a:ext>
                </a:extLst>
              </a:tr>
              <a:tr h="51413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1) Rajneesh Rani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93220109"/>
                  </a:ext>
                </a:extLst>
              </a:tr>
              <a:tr h="51413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2) Amritpal Singh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73290648"/>
                  </a:ext>
                </a:extLst>
              </a:tr>
              <a:tr h="51413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3) Narendra Pratap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88233619"/>
                  </a:ext>
                </a:extLst>
              </a:tr>
              <a:tr h="51413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4) Shefali Arora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8469783"/>
                  </a:ext>
                </a:extLst>
              </a:tr>
              <a:tr h="51413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5) </a:t>
                      </a: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Banalaxmi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21440833"/>
                  </a:ext>
                </a:extLst>
              </a:tr>
              <a:tr h="51413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6) Lala Tendu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38109073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B84C69C4-4908-FE38-F8AD-713D556994C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10608156" y="187077"/>
            <a:ext cx="3042404" cy="228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53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2820</Words>
  <Application>Microsoft Office PowerPoint</Application>
  <PresentationFormat>Custom</PresentationFormat>
  <Paragraphs>508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Outfit</vt:lpstr>
      <vt:lpstr>Wingdings</vt:lpstr>
      <vt:lpstr>Aptos Narrow</vt:lpstr>
      <vt:lpstr>Times New Roman</vt:lpstr>
      <vt:lpstr>Arimo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Abhay Bansal</cp:lastModifiedBy>
  <cp:revision>5</cp:revision>
  <dcterms:created xsi:type="dcterms:W3CDTF">2024-09-24T16:55:17Z</dcterms:created>
  <dcterms:modified xsi:type="dcterms:W3CDTF">2024-12-19T17:44:39Z</dcterms:modified>
</cp:coreProperties>
</file>